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322" r:id="rId3"/>
    <p:sldId id="257" r:id="rId4"/>
    <p:sldId id="307" r:id="rId5"/>
    <p:sldId id="315" r:id="rId6"/>
    <p:sldId id="326" r:id="rId7"/>
    <p:sldId id="323" r:id="rId8"/>
    <p:sldId id="327" r:id="rId9"/>
    <p:sldId id="324" r:id="rId10"/>
    <p:sldId id="325" r:id="rId11"/>
    <p:sldId id="316" r:id="rId12"/>
    <p:sldId id="317" r:id="rId13"/>
    <p:sldId id="328" r:id="rId14"/>
    <p:sldId id="318" r:id="rId15"/>
    <p:sldId id="319" r:id="rId16"/>
    <p:sldId id="329" r:id="rId17"/>
    <p:sldId id="320" r:id="rId18"/>
    <p:sldId id="332" r:id="rId19"/>
    <p:sldId id="330" r:id="rId20"/>
    <p:sldId id="321" r:id="rId21"/>
    <p:sldId id="331" r:id="rId22"/>
    <p:sldId id="305"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varScale="1">
        <p:scale>
          <a:sx n="54" d="100"/>
          <a:sy n="54" d="100"/>
        </p:scale>
        <p:origin x="-84" y="-5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26/05/2014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9.xml"/><Relationship Id="rId13" Type="http://schemas.openxmlformats.org/officeDocument/2006/relationships/slide" Target="../slides/slide16.xml"/><Relationship Id="rId3" Type="http://schemas.openxmlformats.org/officeDocument/2006/relationships/slide" Target="../slides/slide2.xml"/><Relationship Id="rId7" Type="http://schemas.openxmlformats.org/officeDocument/2006/relationships/slide" Target="../slides/slide8.xml"/><Relationship Id="rId12" Type="http://schemas.openxmlformats.org/officeDocument/2006/relationships/slide" Target="../slides/slide14.xml"/><Relationship Id="rId2" Type="http://schemas.openxmlformats.org/officeDocument/2006/relationships/slide" Target="../slides/slide4.xml"/><Relationship Id="rId16" Type="http://schemas.openxmlformats.org/officeDocument/2006/relationships/slide" Target="../slides/slide21.xml"/><Relationship Id="rId1" Type="http://schemas.openxmlformats.org/officeDocument/2006/relationships/slideMaster" Target="../slideMasters/slideMaster1.xml"/><Relationship Id="rId6" Type="http://schemas.openxmlformats.org/officeDocument/2006/relationships/slide" Target="../slides/slide6.xml"/><Relationship Id="rId11" Type="http://schemas.openxmlformats.org/officeDocument/2006/relationships/slide" Target="../slides/slide13.xml"/><Relationship Id="rId5" Type="http://schemas.openxmlformats.org/officeDocument/2006/relationships/slide" Target="../slides/slide5.xml"/><Relationship Id="rId15" Type="http://schemas.openxmlformats.org/officeDocument/2006/relationships/slide" Target="../slides/slide19.xml"/><Relationship Id="rId10" Type="http://schemas.openxmlformats.org/officeDocument/2006/relationships/slide" Target="../slides/slide11.xml"/><Relationship Id="rId4" Type="http://schemas.openxmlformats.org/officeDocument/2006/relationships/slide" Target="../slides/slide22.xml"/><Relationship Id="rId9" Type="http://schemas.openxmlformats.org/officeDocument/2006/relationships/slide" Target="../slides/slide10.xml"/><Relationship Id="rId14" Type="http://schemas.openxmlformats.org/officeDocument/2006/relationships/slide" Target="../slides/slide1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26/05/2014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26/05/2014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26/05/2014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8" name="Round Same Side Corner Rectangle 7">
            <a:hlinkClick r:id="rId2" action="ppaction://hlinksldjump"/>
          </p:cNvPr>
          <p:cNvSpPr/>
          <p:nvPr userDrawn="1"/>
        </p:nvSpPr>
        <p:spPr>
          <a:xfrm>
            <a:off x="35496" y="6572818"/>
            <a:ext cx="792088"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200" b="1" dirty="0" smtClean="0">
                <a:solidFill>
                  <a:schemeClr val="bg1"/>
                </a:solidFill>
                <a:latin typeface="Calibri" pitchFamily="34" charset="0"/>
                <a:cs typeface="Calibri" pitchFamily="34" charset="0"/>
              </a:rPr>
              <a:t>Scenario</a:t>
            </a:r>
            <a:endParaRPr lang="en-GB" sz="1300" b="1" dirty="0">
              <a:solidFill>
                <a:schemeClr val="bg1"/>
              </a:solidFill>
              <a:latin typeface="Calibri" pitchFamily="34" charset="0"/>
              <a:cs typeface="Calibri" pitchFamily="34" charset="0"/>
            </a:endParaRPr>
          </a:p>
        </p:txBody>
      </p:sp>
      <p:sp>
        <p:nvSpPr>
          <p:cNvPr id="9" name="Round Same Side Corner Rectangle 8">
            <a:hlinkClick r:id="rId3" action="ppaction://hlinksldjump"/>
          </p:cNvPr>
          <p:cNvSpPr/>
          <p:nvPr userDrawn="1"/>
        </p:nvSpPr>
        <p:spPr>
          <a:xfrm>
            <a:off x="827584"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300" b="1" dirty="0" smtClean="0">
                <a:latin typeface="Calibri" pitchFamily="34" charset="0"/>
                <a:cs typeface="Calibri" pitchFamily="34" charset="0"/>
              </a:rPr>
              <a:t>Criteria</a:t>
            </a:r>
            <a:endParaRPr lang="en-GB" sz="1300" b="1" dirty="0">
              <a:latin typeface="Calibri" pitchFamily="34" charset="0"/>
              <a:cs typeface="Calibri" pitchFamily="34" charset="0"/>
            </a:endParaRPr>
          </a:p>
        </p:txBody>
      </p:sp>
      <p:sp>
        <p:nvSpPr>
          <p:cNvPr id="10" name="Round Same Side Corner Rectangle 9">
            <a:hlinkClick r:id="rId4" action="ppaction://hlinksldjump"/>
          </p:cNvPr>
          <p:cNvSpPr/>
          <p:nvPr userDrawn="1"/>
        </p:nvSpPr>
        <p:spPr>
          <a:xfrm>
            <a:off x="1547664"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userDrawn="1"/>
        </p:nvSpPr>
        <p:spPr>
          <a:xfrm>
            <a:off x="7740352" y="6569968"/>
            <a:ext cx="1403648"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Assessment</a:t>
            </a:r>
            <a:endParaRPr lang="en-GB" sz="1600" b="1" dirty="0">
              <a:solidFill>
                <a:schemeClr val="tx1"/>
              </a:solidFill>
              <a:latin typeface="Calibri" pitchFamily="34" charset="0"/>
              <a:cs typeface="Calibri" pitchFamily="34" charset="0"/>
            </a:endParaRPr>
          </a:p>
        </p:txBody>
      </p:sp>
      <p:sp>
        <p:nvSpPr>
          <p:cNvPr id="12" name="Round Same Side Corner Rectangle 11">
            <a:hlinkClick r:id="rId5" action="ppaction://hlinksldjump"/>
          </p:cNvPr>
          <p:cNvSpPr/>
          <p:nvPr userDrawn="1"/>
        </p:nvSpPr>
        <p:spPr>
          <a:xfrm>
            <a:off x="2195736"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3" name="Round Same Side Corner Rectangle 12">
            <a:hlinkClick r:id="rId6" action="ppaction://hlinksldjump"/>
          </p:cNvPr>
          <p:cNvSpPr/>
          <p:nvPr userDrawn="1"/>
        </p:nvSpPr>
        <p:spPr>
          <a:xfrm>
            <a:off x="2627784"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4" name="Round Same Side Corner Rectangle 13">
            <a:hlinkClick r:id="rId7" action="ppaction://hlinksldjump"/>
          </p:cNvPr>
          <p:cNvSpPr/>
          <p:nvPr userDrawn="1"/>
        </p:nvSpPr>
        <p:spPr>
          <a:xfrm>
            <a:off x="3059832"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5" name="Round Same Side Corner Rectangle 14">
            <a:hlinkClick r:id="rId8" action="ppaction://hlinksldjump"/>
          </p:cNvPr>
          <p:cNvSpPr/>
          <p:nvPr userDrawn="1"/>
        </p:nvSpPr>
        <p:spPr>
          <a:xfrm>
            <a:off x="3491880"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6" name="Round Same Side Corner Rectangle 15">
            <a:hlinkClick r:id="rId9" action="ppaction://hlinksldjump"/>
          </p:cNvPr>
          <p:cNvSpPr/>
          <p:nvPr userDrawn="1"/>
        </p:nvSpPr>
        <p:spPr>
          <a:xfrm>
            <a:off x="3851920"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7" name="Round Same Side Corner Rectangle 16">
            <a:hlinkClick r:id="rId10" action="ppaction://hlinksldjump"/>
          </p:cNvPr>
          <p:cNvSpPr/>
          <p:nvPr userDrawn="1"/>
        </p:nvSpPr>
        <p:spPr>
          <a:xfrm>
            <a:off x="421196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8" name="Round Same Side Corner Rectangle 17">
            <a:hlinkClick r:id="rId11" action="ppaction://hlinksldjump"/>
          </p:cNvPr>
          <p:cNvSpPr/>
          <p:nvPr userDrawn="1"/>
        </p:nvSpPr>
        <p:spPr>
          <a:xfrm>
            <a:off x="471601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9" name="Round Same Side Corner Rectangle 18">
            <a:hlinkClick r:id="rId12" action="ppaction://hlinksldjump"/>
          </p:cNvPr>
          <p:cNvSpPr/>
          <p:nvPr userDrawn="1"/>
        </p:nvSpPr>
        <p:spPr>
          <a:xfrm>
            <a:off x="522007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
        <p:nvSpPr>
          <p:cNvPr id="20" name="Round Same Side Corner Rectangle 19">
            <a:hlinkClick r:id="rId13" action="ppaction://hlinksldjump"/>
          </p:cNvPr>
          <p:cNvSpPr/>
          <p:nvPr userDrawn="1"/>
        </p:nvSpPr>
        <p:spPr>
          <a:xfrm>
            <a:off x="572412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9</a:t>
            </a:r>
            <a:endParaRPr lang="en-GB" sz="1600" b="1" dirty="0">
              <a:latin typeface="Calibri" pitchFamily="34" charset="0"/>
              <a:cs typeface="Calibri" pitchFamily="34" charset="0"/>
            </a:endParaRPr>
          </a:p>
        </p:txBody>
      </p:sp>
      <p:sp>
        <p:nvSpPr>
          <p:cNvPr id="21" name="Round Same Side Corner Rectangle 20">
            <a:hlinkClick r:id="rId14" action="ppaction://hlinksldjump"/>
          </p:cNvPr>
          <p:cNvSpPr/>
          <p:nvPr userDrawn="1"/>
        </p:nvSpPr>
        <p:spPr>
          <a:xfrm>
            <a:off x="622818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10</a:t>
            </a:r>
            <a:endParaRPr lang="en-GB" sz="1600" b="1" dirty="0">
              <a:latin typeface="Calibri" pitchFamily="34" charset="0"/>
              <a:cs typeface="Calibri" pitchFamily="34" charset="0"/>
            </a:endParaRPr>
          </a:p>
        </p:txBody>
      </p:sp>
      <p:sp>
        <p:nvSpPr>
          <p:cNvPr id="22" name="Round Same Side Corner Rectangle 21">
            <a:hlinkClick r:id="rId15" action="ppaction://hlinksldjump"/>
          </p:cNvPr>
          <p:cNvSpPr/>
          <p:nvPr userDrawn="1"/>
        </p:nvSpPr>
        <p:spPr>
          <a:xfrm>
            <a:off x="673224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11</a:t>
            </a:r>
            <a:endParaRPr lang="en-GB" sz="1600" b="1" dirty="0">
              <a:latin typeface="Calibri" pitchFamily="34" charset="0"/>
              <a:cs typeface="Calibri" pitchFamily="34" charset="0"/>
            </a:endParaRPr>
          </a:p>
        </p:txBody>
      </p:sp>
      <p:sp>
        <p:nvSpPr>
          <p:cNvPr id="23" name="Round Same Side Corner Rectangle 22">
            <a:hlinkClick r:id="rId16" action="ppaction://hlinksldjump"/>
          </p:cNvPr>
          <p:cNvSpPr/>
          <p:nvPr userDrawn="1"/>
        </p:nvSpPr>
        <p:spPr>
          <a:xfrm>
            <a:off x="723629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12</a:t>
            </a:r>
            <a:endParaRPr lang="en-GB" sz="16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26/05/2014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26/05/2014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26/05/2014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26/05/2014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26/05/2014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26/05/2014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26/05/2014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26/05/2014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www.soe.com/home" TargetMode="External"/><Relationship Id="rId13" Type="http://schemas.openxmlformats.org/officeDocument/2006/relationships/hyperlink" Target="http://www.louvre.fr/en/plan" TargetMode="External"/><Relationship Id="rId3" Type="http://schemas.openxmlformats.org/officeDocument/2006/relationships/hyperlink" Target="http://www.webbyawards.com/winners/2013/interactive-advertising-media/campaign-categories/integrated-campaigns" TargetMode="External"/><Relationship Id="rId7" Type="http://schemas.openxmlformats.org/officeDocument/2006/relationships/hyperlink" Target="http://www.mensa.org.uk/workout/quiz/2" TargetMode="External"/><Relationship Id="rId12" Type="http://schemas.openxmlformats.org/officeDocument/2006/relationships/hyperlink" Target="http://journalistsresource.org/" TargetMode="External"/><Relationship Id="rId2" Type="http://schemas.openxmlformats.org/officeDocument/2006/relationships/hyperlink" Target="http://www.trendhunter.com/slideshow/interactive-marketing-campaigns#1" TargetMode="External"/><Relationship Id="rId1" Type="http://schemas.openxmlformats.org/officeDocument/2006/relationships/slideLayout" Target="../slideLayouts/slideLayout2.xml"/><Relationship Id="rId6" Type="http://schemas.openxmlformats.org/officeDocument/2006/relationships/hyperlink" Target="https://www.gov.uk/practise-your-driving-theory-test" TargetMode="External"/><Relationship Id="rId11" Type="http://schemas.openxmlformats.org/officeDocument/2006/relationships/hyperlink" Target="https://phet.colorado.edu/en/simulations/category/new" TargetMode="External"/><Relationship Id="rId5" Type="http://schemas.openxmlformats.org/officeDocument/2006/relationships/hyperlink" Target="http://www.mymaths.co.uk/" TargetMode="External"/><Relationship Id="rId10" Type="http://schemas.openxmlformats.org/officeDocument/2006/relationships/hyperlink" Target="http://www.stockholm360.net/index_gal.php" TargetMode="External"/><Relationship Id="rId4" Type="http://schemas.openxmlformats.org/officeDocument/2006/relationships/hyperlink" Target="http://digitalsynopsis.com/inspiration/50-incredibly-creative-online-banner-ads" TargetMode="External"/><Relationship Id="rId9" Type="http://schemas.openxmlformats.org/officeDocument/2006/relationships/hyperlink" Target="http://www.miniclip.com/games/en/"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360gigapixels.com/london-320-gigapixel-panorama/"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slide" Target="slide17.xml"/><Relationship Id="rId3" Type="http://schemas.openxmlformats.org/officeDocument/2006/relationships/slide" Target="slide4.xml"/><Relationship Id="rId7" Type="http://schemas.openxmlformats.org/officeDocument/2006/relationships/slide" Target="slide1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20.xml"/></Relationships>
</file>

<file path=ppt/slides/_rels/slide4.xml.rels><?xml version="1.0" encoding="UTF-8" standalone="yes"?>
<Relationships xmlns="http://schemas.openxmlformats.org/package/2006/relationships"><Relationship Id="rId8" Type="http://schemas.openxmlformats.org/officeDocument/2006/relationships/slide" Target="slide17.xml"/><Relationship Id="rId3" Type="http://schemas.openxmlformats.org/officeDocument/2006/relationships/slide" Target="slide4.xml"/><Relationship Id="rId7" Type="http://schemas.openxmlformats.org/officeDocument/2006/relationships/slide" Target="slide1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2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836712"/>
            <a:ext cx="7772400" cy="1440160"/>
          </a:xfrm>
        </p:spPr>
        <p:txBody>
          <a:bodyPr/>
          <a:lstStyle/>
          <a:p>
            <a:r>
              <a:rPr lang="en-GB" dirty="0" smtClean="0"/>
              <a:t>Unit 17</a:t>
            </a:r>
            <a:endParaRPr lang="en-GB" dirty="0"/>
          </a:p>
        </p:txBody>
      </p:sp>
      <p:sp>
        <p:nvSpPr>
          <p:cNvPr id="3" name="Subtitle 2"/>
          <p:cNvSpPr>
            <a:spLocks noGrp="1"/>
          </p:cNvSpPr>
          <p:nvPr>
            <p:ph type="subTitle" idx="1"/>
          </p:nvPr>
        </p:nvSpPr>
        <p:spPr>
          <a:xfrm>
            <a:off x="1081844" y="2480702"/>
            <a:ext cx="7772400" cy="1524362"/>
          </a:xfrm>
        </p:spPr>
        <p:txBody>
          <a:bodyPr wrap="none">
            <a:noAutofit/>
          </a:bodyPr>
          <a:lstStyle/>
          <a:p>
            <a:pPr>
              <a:lnSpc>
                <a:spcPct val="120000"/>
              </a:lnSpc>
              <a:spcBef>
                <a:spcPts val="0"/>
              </a:spcBef>
            </a:pPr>
            <a:r>
              <a:rPr lang="en-GB" sz="4800" b="1" dirty="0" smtClean="0"/>
              <a:t>INTERACTIVE MEDIA</a:t>
            </a:r>
            <a:br>
              <a:rPr lang="en-GB" sz="4800" b="1" dirty="0" smtClean="0"/>
            </a:br>
            <a:r>
              <a:rPr lang="en-GB" sz="4800" b="1" dirty="0" smtClean="0"/>
              <a:t>AUTHORING</a:t>
            </a:r>
            <a:endParaRPr lang="en-GB" sz="21900" dirty="0"/>
          </a:p>
        </p:txBody>
      </p:sp>
      <p:sp>
        <p:nvSpPr>
          <p:cNvPr id="4" name="TextBox 3"/>
          <p:cNvSpPr txBox="1"/>
          <p:nvPr/>
        </p:nvSpPr>
        <p:spPr>
          <a:xfrm>
            <a:off x="1391454" y="4365104"/>
            <a:ext cx="7645042" cy="400110"/>
          </a:xfrm>
          <a:prstGeom prst="rect">
            <a:avLst/>
          </a:prstGeom>
          <a:noFill/>
        </p:spPr>
        <p:txBody>
          <a:bodyPr wrap="none" rtlCol="0">
            <a:spAutoFit/>
          </a:bodyPr>
          <a:lstStyle/>
          <a:p>
            <a:r>
              <a:rPr lang="en-GB" sz="2000" b="1" dirty="0" smtClean="0"/>
              <a:t>LO1 - </a:t>
            </a:r>
            <a:r>
              <a:rPr lang="en-GB" sz="2000" dirty="0" smtClean="0"/>
              <a:t>Understand </a:t>
            </a:r>
            <a:r>
              <a:rPr lang="en-GB" sz="2000" dirty="0"/>
              <a:t>principles of </a:t>
            </a:r>
            <a:r>
              <a:rPr lang="en-GB" sz="2000" dirty="0" smtClean="0"/>
              <a:t>Interactive Media Authoring </a:t>
            </a:r>
            <a:endParaRPr lang="en-GB"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9"/>
            <a:ext cx="8712968" cy="5256584"/>
          </a:xfrm>
        </p:spPr>
        <p:txBody>
          <a:bodyPr>
            <a:noAutofit/>
          </a:bodyPr>
          <a:lstStyle/>
          <a:p>
            <a:r>
              <a:rPr lang="en-GB" sz="1700" b="1" dirty="0" smtClean="0"/>
              <a:t>Testing</a:t>
            </a:r>
            <a:r>
              <a:rPr lang="en-GB" sz="1700" dirty="0" smtClean="0"/>
              <a:t> – The quality of a product is determined by the users experience of the project. You would not recommend a program that crashes, a film with fatal flaws, a seat that was uncomfortable, a phone with no reception.</a:t>
            </a:r>
          </a:p>
          <a:p>
            <a:r>
              <a:rPr lang="en-GB" sz="1700" dirty="0" smtClean="0"/>
              <a:t>There are four stages to testing, Alpha (done in-house), beta (often done by a limited or free release) Soak (when the product is tested to the extreme) and Gold or Master (the final stage before release). But still flaws occur, this can be done through reviews and user feedback, bug releases and updates. </a:t>
            </a:r>
            <a:endParaRPr lang="en-GB" sz="1700" dirty="0"/>
          </a:p>
          <a:p>
            <a:r>
              <a:rPr lang="en-GB" sz="1700" b="1" dirty="0" smtClean="0"/>
              <a:t>Review </a:t>
            </a:r>
            <a:r>
              <a:rPr lang="en-GB" sz="1700" b="1" dirty="0"/>
              <a:t>and </a:t>
            </a:r>
            <a:r>
              <a:rPr lang="en-GB" sz="1700" b="1" dirty="0" smtClean="0"/>
              <a:t>evaluation </a:t>
            </a:r>
            <a:r>
              <a:rPr lang="en-GB" sz="1700" dirty="0" smtClean="0"/>
              <a:t>– This can be done in-house (often biased and lacks target audience opinion) or externally. A review of a product can damage sales of a product or make them. Look up any App on iTunes and compare the sales of other versions of the program against their review stars. Films and music are the same, a bad review form someone you trust is enough not to see or buy the product. At the end of the day there is only one person who is important in this process, the target audience, if it suits their needs then the project is a success, if they think it is bad or not useful then the project will fail.</a:t>
            </a:r>
          </a:p>
          <a:p>
            <a:pPr marL="109728" indent="0">
              <a:buNone/>
            </a:pPr>
            <a:r>
              <a:rPr lang="en-GB" sz="1700" b="1" dirty="0"/>
              <a:t>Task </a:t>
            </a:r>
            <a:r>
              <a:rPr lang="en-GB" sz="1700" b="1" dirty="0" smtClean="0"/>
              <a:t>5 </a:t>
            </a:r>
            <a:r>
              <a:rPr lang="en-GB" sz="1700" b="1" dirty="0"/>
              <a:t>– </a:t>
            </a:r>
            <a:r>
              <a:rPr lang="en-GB" sz="1700" b="1" dirty="0" smtClean="0"/>
              <a:t>P1.4</a:t>
            </a:r>
            <a:r>
              <a:rPr lang="en-GB" sz="1700" dirty="0" smtClean="0"/>
              <a:t> </a:t>
            </a:r>
            <a:r>
              <a:rPr lang="en-GB" sz="1700" dirty="0"/>
              <a:t>– Using examples from a similar project, outline the importance of the </a:t>
            </a:r>
            <a:r>
              <a:rPr lang="en-GB" sz="1700" dirty="0" smtClean="0"/>
              <a:t>Review and Evaluation </a:t>
            </a:r>
            <a:r>
              <a:rPr lang="en-GB" sz="1700" dirty="0"/>
              <a:t>stages of a production for a Media Authoring project</a:t>
            </a:r>
            <a:r>
              <a:rPr lang="en-GB" sz="1700" dirty="0" smtClean="0"/>
              <a:t>.</a:t>
            </a:r>
            <a:endParaRPr lang="en-GB" sz="1700" dirty="0"/>
          </a:p>
        </p:txBody>
      </p:sp>
      <p:sp>
        <p:nvSpPr>
          <p:cNvPr id="3" name="Title 2"/>
          <p:cNvSpPr>
            <a:spLocks noGrp="1"/>
          </p:cNvSpPr>
          <p:nvPr>
            <p:ph type="title"/>
          </p:nvPr>
        </p:nvSpPr>
        <p:spPr>
          <a:xfrm>
            <a:off x="230832" y="116632"/>
            <a:ext cx="8733656" cy="576064"/>
          </a:xfrm>
        </p:spPr>
        <p:txBody>
          <a:bodyPr>
            <a:noAutofit/>
          </a:bodyPr>
          <a:lstStyle/>
          <a:p>
            <a:r>
              <a:rPr lang="en-GB" sz="1700" dirty="0" smtClean="0"/>
              <a:t>LO1 - Understand </a:t>
            </a:r>
            <a:r>
              <a:rPr lang="en-GB" sz="1700" dirty="0"/>
              <a:t>principles of interactive media </a:t>
            </a:r>
            <a:r>
              <a:rPr lang="en-GB" sz="1700" dirty="0" smtClean="0"/>
              <a:t>– Authoring – Post Production</a:t>
            </a:r>
            <a:endParaRPr lang="en-GB" sz="1700" dirty="0"/>
          </a:p>
        </p:txBody>
      </p:sp>
    </p:spTree>
    <p:extLst>
      <p:ext uri="{BB962C8B-B14F-4D97-AF65-F5344CB8AC3E}">
        <p14:creationId xmlns:p14="http://schemas.microsoft.com/office/powerpoint/2010/main" val="6137756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1"/>
            <a:ext cx="8712968" cy="4968551"/>
          </a:xfrm>
        </p:spPr>
        <p:txBody>
          <a:bodyPr>
            <a:normAutofit lnSpcReduction="10000"/>
          </a:bodyPr>
          <a:lstStyle/>
          <a:p>
            <a:r>
              <a:rPr lang="en-GB" sz="1800" dirty="0" smtClean="0"/>
              <a:t>All Interactive products have a purpose that is different, whether it is produced merely to make money or as a project for a company to suit a particular need. For each of these purposes there are restriction and similarities that are taken into account like interface, expandability, time frame, entertainment value. Some products are designed for a one-off purpose, an interface for an election, the menu in a game, the pop up screen on an EPOS syste</a:t>
            </a:r>
            <a:r>
              <a:rPr lang="en-GB" sz="1800" dirty="0" smtClean="0"/>
              <a:t>m. All the previous</a:t>
            </a:r>
            <a:r>
              <a:rPr lang="en-GB" sz="1800" dirty="0"/>
              <a:t> </a:t>
            </a:r>
            <a:r>
              <a:rPr lang="en-GB" sz="1800" dirty="0" smtClean="0"/>
              <a:t>production stages will still be part of </a:t>
            </a:r>
            <a:r>
              <a:rPr lang="en-GB" sz="1800" dirty="0"/>
              <a:t>the product </a:t>
            </a:r>
            <a:r>
              <a:rPr lang="en-GB" sz="1800" dirty="0" smtClean="0"/>
              <a:t>tasks, but </a:t>
            </a:r>
            <a:r>
              <a:rPr lang="en-GB" sz="1800" dirty="0"/>
              <a:t>the </a:t>
            </a:r>
            <a:r>
              <a:rPr lang="en-GB" sz="1800" dirty="0" smtClean="0"/>
              <a:t>audience </a:t>
            </a:r>
            <a:r>
              <a:rPr lang="en-GB" sz="1800" dirty="0"/>
              <a:t>needs will be different </a:t>
            </a:r>
            <a:r>
              <a:rPr lang="en-GB" sz="1800" dirty="0" smtClean="0"/>
              <a:t>every time.</a:t>
            </a:r>
          </a:p>
          <a:p>
            <a:r>
              <a:rPr lang="en-GB" sz="1800" dirty="0" smtClean="0"/>
              <a:t>Examples of purpose include:</a:t>
            </a:r>
          </a:p>
          <a:p>
            <a:pPr lvl="1"/>
            <a:r>
              <a:rPr lang="en-GB" sz="1800" dirty="0" smtClean="0">
                <a:hlinkClick r:id="rId2"/>
              </a:rPr>
              <a:t>Marketing</a:t>
            </a:r>
            <a:r>
              <a:rPr lang="en-GB" sz="1800" dirty="0"/>
              <a:t>, </a:t>
            </a:r>
            <a:r>
              <a:rPr lang="en-GB" sz="1800" dirty="0">
                <a:hlinkClick r:id="rId3"/>
              </a:rPr>
              <a:t>promotional</a:t>
            </a:r>
            <a:r>
              <a:rPr lang="en-GB" sz="1800" dirty="0"/>
              <a:t>, </a:t>
            </a:r>
            <a:r>
              <a:rPr lang="en-GB" sz="1800" dirty="0" smtClean="0">
                <a:hlinkClick r:id="rId4"/>
              </a:rPr>
              <a:t>advertisement</a:t>
            </a:r>
            <a:endParaRPr lang="en-GB" sz="1800" dirty="0" smtClean="0"/>
          </a:p>
          <a:p>
            <a:pPr lvl="1"/>
            <a:r>
              <a:rPr lang="en-GB" sz="1800" dirty="0" smtClean="0">
                <a:hlinkClick r:id="rId5"/>
              </a:rPr>
              <a:t>Education</a:t>
            </a:r>
            <a:r>
              <a:rPr lang="en-GB" sz="1800" dirty="0"/>
              <a:t>, </a:t>
            </a:r>
            <a:r>
              <a:rPr lang="en-GB" sz="1800" dirty="0">
                <a:hlinkClick r:id="rId6"/>
              </a:rPr>
              <a:t>training</a:t>
            </a:r>
            <a:r>
              <a:rPr lang="en-GB" sz="1800" dirty="0"/>
              <a:t>, </a:t>
            </a:r>
            <a:r>
              <a:rPr lang="en-GB" sz="1800" dirty="0" smtClean="0">
                <a:hlinkClick r:id="rId7"/>
              </a:rPr>
              <a:t>assessment</a:t>
            </a:r>
            <a:endParaRPr lang="en-GB" sz="1800" dirty="0" smtClean="0"/>
          </a:p>
          <a:p>
            <a:pPr lvl="1"/>
            <a:r>
              <a:rPr lang="en-GB" sz="1800" dirty="0" smtClean="0">
                <a:hlinkClick r:id="rId8"/>
              </a:rPr>
              <a:t>Entertainment</a:t>
            </a:r>
            <a:r>
              <a:rPr lang="en-GB" sz="1800" dirty="0" smtClean="0"/>
              <a:t>, </a:t>
            </a:r>
            <a:r>
              <a:rPr lang="en-GB" sz="1800" dirty="0" smtClean="0">
                <a:hlinkClick r:id="rId9"/>
              </a:rPr>
              <a:t>Games</a:t>
            </a:r>
            <a:endParaRPr lang="en-GB" sz="1800" dirty="0" smtClean="0"/>
          </a:p>
          <a:p>
            <a:pPr lvl="1"/>
            <a:r>
              <a:rPr lang="en-GB" sz="1800" dirty="0" smtClean="0">
                <a:hlinkClick r:id="rId10"/>
              </a:rPr>
              <a:t>Virtual </a:t>
            </a:r>
            <a:r>
              <a:rPr lang="en-GB" sz="1800" dirty="0">
                <a:hlinkClick r:id="rId10"/>
              </a:rPr>
              <a:t>reality</a:t>
            </a:r>
            <a:r>
              <a:rPr lang="en-GB" sz="1800" dirty="0"/>
              <a:t>, </a:t>
            </a:r>
            <a:r>
              <a:rPr lang="en-GB" sz="1800" dirty="0" smtClean="0">
                <a:hlinkClick r:id="rId11"/>
              </a:rPr>
              <a:t>simulation</a:t>
            </a:r>
            <a:endParaRPr lang="en-GB" sz="1800" dirty="0" smtClean="0"/>
          </a:p>
          <a:p>
            <a:pPr lvl="1"/>
            <a:r>
              <a:rPr lang="en-GB" sz="1800" dirty="0" smtClean="0">
                <a:hlinkClick r:id="rId12"/>
              </a:rPr>
              <a:t>Journalism</a:t>
            </a:r>
            <a:r>
              <a:rPr lang="en-GB" sz="1800" dirty="0"/>
              <a:t>, </a:t>
            </a:r>
            <a:r>
              <a:rPr lang="en-GB" sz="1800" dirty="0">
                <a:hlinkClick r:id="rId13"/>
              </a:rPr>
              <a:t>information</a:t>
            </a:r>
            <a:r>
              <a:rPr lang="en-GB" sz="1800" dirty="0" smtClean="0"/>
              <a:t>.</a:t>
            </a:r>
          </a:p>
          <a:p>
            <a:pPr marL="109728" indent="0">
              <a:buNone/>
            </a:pPr>
            <a:r>
              <a:rPr lang="en-GB" sz="1800" b="1" dirty="0"/>
              <a:t>Task </a:t>
            </a:r>
            <a:r>
              <a:rPr lang="en-GB" sz="1800" b="1" dirty="0" smtClean="0"/>
              <a:t>6 </a:t>
            </a:r>
            <a:r>
              <a:rPr lang="en-GB" sz="1800" b="1" dirty="0"/>
              <a:t>– </a:t>
            </a:r>
            <a:r>
              <a:rPr lang="en-GB" sz="1800" b="1" dirty="0" smtClean="0"/>
              <a:t>P1.5</a:t>
            </a:r>
            <a:r>
              <a:rPr lang="en-GB" sz="1800" dirty="0" smtClean="0"/>
              <a:t> </a:t>
            </a:r>
            <a:r>
              <a:rPr lang="en-GB" sz="1800" dirty="0"/>
              <a:t>– Using examples </a:t>
            </a:r>
            <a:r>
              <a:rPr lang="en-GB" sz="1800" dirty="0" smtClean="0"/>
              <a:t>from each category, discuss the Purpose, Audience and interactive Expectations within a production for </a:t>
            </a:r>
            <a:r>
              <a:rPr lang="en-GB" sz="1800" dirty="0"/>
              <a:t>a Media Authoring project</a:t>
            </a:r>
            <a:r>
              <a:rPr lang="en-GB" sz="1800" dirty="0" smtClean="0"/>
              <a:t>.</a:t>
            </a:r>
          </a:p>
          <a:p>
            <a:pPr marL="109728" indent="0">
              <a:buNone/>
            </a:pPr>
            <a:endParaRPr lang="en-GB" sz="1800" dirty="0"/>
          </a:p>
        </p:txBody>
      </p:sp>
      <p:sp>
        <p:nvSpPr>
          <p:cNvPr id="3" name="Title 2"/>
          <p:cNvSpPr>
            <a:spLocks noGrp="1"/>
          </p:cNvSpPr>
          <p:nvPr>
            <p:ph type="title"/>
          </p:nvPr>
        </p:nvSpPr>
        <p:spPr>
          <a:xfrm>
            <a:off x="230832" y="116632"/>
            <a:ext cx="8733656" cy="792088"/>
          </a:xfrm>
        </p:spPr>
        <p:txBody>
          <a:bodyPr>
            <a:noAutofit/>
          </a:bodyPr>
          <a:lstStyle/>
          <a:p>
            <a:r>
              <a:rPr lang="en-GB" sz="2300" dirty="0"/>
              <a:t>LO1 - Understand principles of interactive media - </a:t>
            </a:r>
            <a:r>
              <a:rPr lang="en-GB" sz="2300" dirty="0" smtClean="0"/>
              <a:t>Purpose</a:t>
            </a:r>
            <a:endParaRPr lang="en-GB" sz="2300" dirty="0"/>
          </a:p>
        </p:txBody>
      </p:sp>
      <p:graphicFrame>
        <p:nvGraphicFramePr>
          <p:cNvPr id="4" name="Table 3"/>
          <p:cNvGraphicFramePr>
            <a:graphicFrameLocks noGrp="1"/>
          </p:cNvGraphicFramePr>
          <p:nvPr>
            <p:extLst>
              <p:ext uri="{D42A27DB-BD31-4B8C-83A1-F6EECF244321}">
                <p14:modId xmlns:p14="http://schemas.microsoft.com/office/powerpoint/2010/main" val="3156849144"/>
              </p:ext>
            </p:extLst>
          </p:nvPr>
        </p:nvGraphicFramePr>
        <p:xfrm>
          <a:off x="251520" y="5805264"/>
          <a:ext cx="8712968" cy="518160"/>
        </p:xfrm>
        <a:graphic>
          <a:graphicData uri="http://schemas.openxmlformats.org/drawingml/2006/table">
            <a:tbl>
              <a:tblPr firstRow="1" bandRow="1">
                <a:tableStyleId>{5C22544A-7EE6-4342-B048-85BDC9FD1C3A}</a:tableStyleId>
              </a:tblPr>
              <a:tblGrid>
                <a:gridCol w="2376264"/>
                <a:gridCol w="1944216"/>
                <a:gridCol w="1584176"/>
                <a:gridCol w="1405376"/>
                <a:gridCol w="1402936"/>
              </a:tblGrid>
              <a:tr h="370840">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400" dirty="0" smtClean="0"/>
                        <a:t>Marketing, promotional, advertisement</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400" dirty="0" smtClean="0"/>
                        <a:t>Education, training, assessment</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400" dirty="0" smtClean="0"/>
                        <a:t>Entertainment, Games</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400" dirty="0" smtClean="0"/>
                        <a:t>Virtual reality, simulation</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400" dirty="0" smtClean="0"/>
                        <a:t>Journalism, information.</a:t>
                      </a:r>
                    </a:p>
                  </a:txBody>
                  <a:tcPr/>
                </a:tc>
              </a:tr>
            </a:tbl>
          </a:graphicData>
        </a:graphic>
      </p:graphicFrame>
    </p:spTree>
    <p:extLst>
      <p:ext uri="{BB962C8B-B14F-4D97-AF65-F5344CB8AC3E}">
        <p14:creationId xmlns:p14="http://schemas.microsoft.com/office/powerpoint/2010/main" val="3054956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1"/>
            <a:ext cx="8712968" cy="5328592"/>
          </a:xfrm>
        </p:spPr>
        <p:txBody>
          <a:bodyPr>
            <a:normAutofit fontScale="70000" lnSpcReduction="20000"/>
          </a:bodyPr>
          <a:lstStyle/>
          <a:p>
            <a:r>
              <a:rPr lang="en-GB" dirty="0" smtClean="0"/>
              <a:t>The ultimate output and location of the resource you create can have an impact on what you create and how it is viewed and used. The resources your audience uses can have an impact in terms of size, quality, interface, content and accessibility.</a:t>
            </a:r>
          </a:p>
          <a:p>
            <a:r>
              <a:rPr lang="en-GB" b="1" dirty="0" smtClean="0"/>
              <a:t>Web</a:t>
            </a:r>
            <a:r>
              <a:rPr lang="en-GB" dirty="0" smtClean="0"/>
              <a:t> – there are certain files formats things need to be saved in, PHP, Flash, web embedded etc. which can impact not only on the program you use to make the product but the way the product is controlled. Tablets are touch sensitive but computer screens are not so the designer has to incorporate both into the interface. Screen size also has an impact, sound and OS compatibility. Then there are Java enabled browsers, school restricted sites, and accessibility issues, all of which have to be taken into consideration.</a:t>
            </a:r>
            <a:endParaRPr lang="en-GB" dirty="0"/>
          </a:p>
          <a:p>
            <a:r>
              <a:rPr lang="en-GB" b="1" dirty="0" smtClean="0"/>
              <a:t>Multimedia, CD/DVD </a:t>
            </a:r>
            <a:r>
              <a:rPr lang="en-GB" b="1" dirty="0"/>
              <a:t>ROM, </a:t>
            </a:r>
            <a:r>
              <a:rPr lang="en-GB" b="1" dirty="0" smtClean="0"/>
              <a:t>kiosks</a:t>
            </a:r>
            <a:r>
              <a:rPr lang="en-GB" dirty="0" smtClean="0"/>
              <a:t> – these have major restrictions on usage, Kiosks are usually touch screen but have to be designed for all target audiences but have to be short term, easy to use and accessible. Multimedia means they can have sound and language barriers to overcome, and can overestimate or underestimate the age range of the audience. CD and DVD means the file size is restricted to 66oMB or 4.7GB, but it also means it is limited to a computer rather than tablet and requires some degree of technical knowledge to install and run, can be easily damaged and be restricted in the number of people using it at any one time.</a:t>
            </a:r>
            <a:endParaRPr lang="en-GB" dirty="0"/>
          </a:p>
        </p:txBody>
      </p:sp>
      <p:sp>
        <p:nvSpPr>
          <p:cNvPr id="3" name="Title 2"/>
          <p:cNvSpPr>
            <a:spLocks noGrp="1"/>
          </p:cNvSpPr>
          <p:nvPr>
            <p:ph type="title"/>
          </p:nvPr>
        </p:nvSpPr>
        <p:spPr>
          <a:xfrm>
            <a:off x="230832" y="116632"/>
            <a:ext cx="8733656" cy="720080"/>
          </a:xfrm>
        </p:spPr>
        <p:txBody>
          <a:bodyPr>
            <a:noAutofit/>
          </a:bodyPr>
          <a:lstStyle/>
          <a:p>
            <a:r>
              <a:rPr lang="en-GB" sz="2000" dirty="0"/>
              <a:t>LO1 - Understand principles of interactive media </a:t>
            </a:r>
            <a:r>
              <a:rPr lang="en-GB" sz="2000" dirty="0" smtClean="0"/>
              <a:t>– Delivery Format</a:t>
            </a:r>
            <a:endParaRPr lang="en-GB" sz="2000" dirty="0"/>
          </a:p>
        </p:txBody>
      </p:sp>
    </p:spTree>
    <p:extLst>
      <p:ext uri="{BB962C8B-B14F-4D97-AF65-F5344CB8AC3E}">
        <p14:creationId xmlns:p14="http://schemas.microsoft.com/office/powerpoint/2010/main" val="12545755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1"/>
            <a:ext cx="8712968" cy="5328592"/>
          </a:xfrm>
        </p:spPr>
        <p:txBody>
          <a:bodyPr>
            <a:normAutofit fontScale="70000" lnSpcReduction="20000"/>
          </a:bodyPr>
          <a:lstStyle/>
          <a:p>
            <a:r>
              <a:rPr lang="en-GB" b="1" dirty="0" smtClean="0"/>
              <a:t>Interactive </a:t>
            </a:r>
            <a:r>
              <a:rPr lang="en-GB" b="1" dirty="0"/>
              <a:t>TV </a:t>
            </a:r>
            <a:r>
              <a:rPr lang="en-GB" dirty="0" smtClean="0"/>
              <a:t>– this can be a menu or a game, which means it is controlled by the users remote which is not designed as a game playing device, works off infra red, can be unresponsive or under sensitive and needs to be aimed in the right direction. The menu can be more intuitive but the audience is aimed at a younger age. The quality and content are also restricted due to lack of on-board memory and appeal.</a:t>
            </a:r>
            <a:endParaRPr lang="en-GB" dirty="0"/>
          </a:p>
          <a:p>
            <a:r>
              <a:rPr lang="en-GB" b="1" dirty="0" smtClean="0"/>
              <a:t>Mobile </a:t>
            </a:r>
            <a:r>
              <a:rPr lang="en-GB" b="1" dirty="0" smtClean="0"/>
              <a:t>devices</a:t>
            </a:r>
            <a:r>
              <a:rPr lang="en-GB" b="1" dirty="0"/>
              <a:t> </a:t>
            </a:r>
            <a:r>
              <a:rPr lang="en-GB" dirty="0" smtClean="0"/>
              <a:t>– With more modern phones an tablets, the quality is less of a restriction as it used to be but the screens are smaller therefor the screen resolution and movement is less quality than a computer. There is also the issue with compatibility. On the plus side the screens are touch sensitive and though this means they are not as precise, they are more logical to the younger generation in their expected use. Memory capacity is a bigger issue, unlike games machines like PSP or DS, mobiles have a small amount of available memory to play and run interactive content and those that come off the website have to be customised specifically to take screen size and memory into consideration.</a:t>
            </a:r>
          </a:p>
          <a:p>
            <a:pPr marL="109728" indent="0">
              <a:buNone/>
            </a:pPr>
            <a:r>
              <a:rPr lang="en-GB" sz="2800" b="1" dirty="0"/>
              <a:t>Task </a:t>
            </a:r>
            <a:r>
              <a:rPr lang="en-GB" sz="2800" b="1" dirty="0" smtClean="0"/>
              <a:t>7 </a:t>
            </a:r>
            <a:r>
              <a:rPr lang="en-GB" sz="2800" b="1" dirty="0"/>
              <a:t>– </a:t>
            </a:r>
            <a:r>
              <a:rPr lang="en-GB" sz="2800" b="1" dirty="0" smtClean="0"/>
              <a:t>P1.6</a:t>
            </a:r>
            <a:r>
              <a:rPr lang="en-GB" sz="2800" dirty="0" smtClean="0"/>
              <a:t> </a:t>
            </a:r>
            <a:r>
              <a:rPr lang="en-GB" sz="2800" dirty="0"/>
              <a:t>– Using </a:t>
            </a:r>
            <a:r>
              <a:rPr lang="en-GB" sz="2800" dirty="0" smtClean="0"/>
              <a:t>examples, </a:t>
            </a:r>
            <a:r>
              <a:rPr lang="en-GB" sz="2800" dirty="0"/>
              <a:t>discuss the </a:t>
            </a:r>
            <a:r>
              <a:rPr lang="en-GB" sz="2800" dirty="0" smtClean="0"/>
              <a:t>hardware limitations and browser issues that need to be considered </a:t>
            </a:r>
            <a:r>
              <a:rPr lang="en-GB" sz="2800" dirty="0"/>
              <a:t>within a production for a Media Authoring project.</a:t>
            </a:r>
          </a:p>
          <a:p>
            <a:endParaRPr lang="en-GB" dirty="0"/>
          </a:p>
        </p:txBody>
      </p:sp>
      <p:sp>
        <p:nvSpPr>
          <p:cNvPr id="3" name="Title 2"/>
          <p:cNvSpPr>
            <a:spLocks noGrp="1"/>
          </p:cNvSpPr>
          <p:nvPr>
            <p:ph type="title"/>
          </p:nvPr>
        </p:nvSpPr>
        <p:spPr>
          <a:xfrm>
            <a:off x="230832" y="116632"/>
            <a:ext cx="8733656" cy="720080"/>
          </a:xfrm>
        </p:spPr>
        <p:txBody>
          <a:bodyPr>
            <a:noAutofit/>
          </a:bodyPr>
          <a:lstStyle/>
          <a:p>
            <a:r>
              <a:rPr lang="en-GB" sz="2000" dirty="0"/>
              <a:t>LO1 - Understand principles of interactive media </a:t>
            </a:r>
            <a:r>
              <a:rPr lang="en-GB" sz="2000" dirty="0" smtClean="0"/>
              <a:t>– Delivery Format</a:t>
            </a:r>
            <a:endParaRPr lang="en-GB" sz="2000" dirty="0"/>
          </a:p>
        </p:txBody>
      </p:sp>
      <p:graphicFrame>
        <p:nvGraphicFramePr>
          <p:cNvPr id="4" name="Table 3"/>
          <p:cNvGraphicFramePr>
            <a:graphicFrameLocks noGrp="1"/>
          </p:cNvGraphicFramePr>
          <p:nvPr>
            <p:extLst>
              <p:ext uri="{D42A27DB-BD31-4B8C-83A1-F6EECF244321}">
                <p14:modId xmlns:p14="http://schemas.microsoft.com/office/powerpoint/2010/main" val="725934464"/>
              </p:ext>
            </p:extLst>
          </p:nvPr>
        </p:nvGraphicFramePr>
        <p:xfrm>
          <a:off x="323528" y="6021288"/>
          <a:ext cx="8568952" cy="370840"/>
        </p:xfrm>
        <a:graphic>
          <a:graphicData uri="http://schemas.openxmlformats.org/drawingml/2006/table">
            <a:tbl>
              <a:tblPr firstRow="1" bandRow="1">
                <a:tableStyleId>{5C22544A-7EE6-4342-B048-85BDC9FD1C3A}</a:tableStyleId>
              </a:tblPr>
              <a:tblGrid>
                <a:gridCol w="720080"/>
                <a:gridCol w="3960440"/>
                <a:gridCol w="1872208"/>
                <a:gridCol w="2016224"/>
              </a:tblGrid>
              <a:tr h="370840">
                <a:tc>
                  <a:txBody>
                    <a:bodyPr/>
                    <a:lstStyle/>
                    <a:p>
                      <a:pPr algn="ctr"/>
                      <a:r>
                        <a:rPr lang="en-GB" dirty="0" smtClean="0"/>
                        <a:t>Web</a:t>
                      </a:r>
                      <a:endParaRPr lang="en-GB" dirty="0"/>
                    </a:p>
                  </a:txBody>
                  <a:tcPr/>
                </a:tc>
                <a:tc>
                  <a:txBody>
                    <a:bodyPr/>
                    <a:lstStyle/>
                    <a:p>
                      <a:pPr algn="ctr"/>
                      <a:r>
                        <a:rPr lang="en-GB" b="1" dirty="0" smtClean="0"/>
                        <a:t>Multimedia, CD/DVD ROM, kiosks</a:t>
                      </a:r>
                      <a:r>
                        <a:rPr lang="en-GB" dirty="0" smtClean="0"/>
                        <a:t> </a:t>
                      </a:r>
                      <a:endParaRPr lang="en-GB" dirty="0"/>
                    </a:p>
                  </a:txBody>
                  <a:tcPr/>
                </a:tc>
                <a:tc>
                  <a:txBody>
                    <a:bodyPr/>
                    <a:lstStyle/>
                    <a:p>
                      <a:pPr algn="ctr"/>
                      <a:r>
                        <a:rPr lang="en-GB" dirty="0" smtClean="0"/>
                        <a:t>Interactive TV</a:t>
                      </a:r>
                      <a:endParaRPr lang="en-GB" dirty="0"/>
                    </a:p>
                  </a:txBody>
                  <a:tcPr/>
                </a:tc>
                <a:tc>
                  <a:txBody>
                    <a:bodyPr/>
                    <a:lstStyle/>
                    <a:p>
                      <a:pPr algn="ctr"/>
                      <a:r>
                        <a:rPr lang="en-GB" dirty="0" smtClean="0"/>
                        <a:t>Mobile devices</a:t>
                      </a:r>
                      <a:endParaRPr lang="en-GB" dirty="0"/>
                    </a:p>
                  </a:txBody>
                  <a:tcPr/>
                </a:tc>
              </a:tr>
            </a:tbl>
          </a:graphicData>
        </a:graphic>
      </p:graphicFrame>
    </p:spTree>
    <p:extLst>
      <p:ext uri="{BB962C8B-B14F-4D97-AF65-F5344CB8AC3E}">
        <p14:creationId xmlns:p14="http://schemas.microsoft.com/office/powerpoint/2010/main" val="6725993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9"/>
            <a:ext cx="8712968" cy="4896544"/>
          </a:xfrm>
        </p:spPr>
        <p:txBody>
          <a:bodyPr>
            <a:noAutofit/>
          </a:bodyPr>
          <a:lstStyle/>
          <a:p>
            <a:r>
              <a:rPr lang="en-GB" sz="1600" dirty="0" smtClean="0"/>
              <a:t>Within every good multimedia production there should be a wide range of Visual, Auditory and Kinaesthetic content as well as educational purpose. These contain functions and features that companies need to take into consideration. For instance an interactive map will rely heavily on </a:t>
            </a:r>
            <a:r>
              <a:rPr lang="en-GB" sz="1600" b="1" dirty="0" smtClean="0"/>
              <a:t>images</a:t>
            </a:r>
            <a:r>
              <a:rPr lang="en-GB" sz="1600" dirty="0" smtClean="0"/>
              <a:t>, that is a given, as a function these are to show and explain, as a feature these need to be in line with the needs of the target audience. Disney would make them fun and unbearably cute whereas the interactive guide to the Olympic Stadium would be detailed and geographically accurate.</a:t>
            </a:r>
          </a:p>
          <a:p>
            <a:r>
              <a:rPr lang="en-GB" sz="1600" dirty="0" smtClean="0"/>
              <a:t>In terms of </a:t>
            </a:r>
            <a:r>
              <a:rPr lang="en-GB" sz="1600" b="1" dirty="0" smtClean="0"/>
              <a:t>text</a:t>
            </a:r>
            <a:r>
              <a:rPr lang="en-GB" sz="1600" dirty="0" smtClean="0"/>
              <a:t>, Louvre interactive map would be long explainations and historically correct whereas Thorpe Park would be short and to the point.</a:t>
            </a:r>
          </a:p>
          <a:p>
            <a:r>
              <a:rPr lang="en-GB" sz="1600" dirty="0" smtClean="0"/>
              <a:t>In terms of </a:t>
            </a:r>
            <a:r>
              <a:rPr lang="en-GB" sz="1600" b="1" dirty="0" smtClean="0"/>
              <a:t>Sound</a:t>
            </a:r>
            <a:r>
              <a:rPr lang="en-GB" sz="1600" dirty="0" smtClean="0"/>
              <a:t> an interactive tour with sound would be detailed and clear in multiple languages whereas a game would be beeps, buzzes and cheers.</a:t>
            </a:r>
          </a:p>
          <a:p>
            <a:r>
              <a:rPr lang="en-GB" sz="1600" dirty="0" smtClean="0"/>
              <a:t>In terms of </a:t>
            </a:r>
            <a:r>
              <a:rPr lang="en-GB" sz="1600" b="1" dirty="0" smtClean="0"/>
              <a:t>Animation</a:t>
            </a:r>
            <a:r>
              <a:rPr lang="en-GB" sz="1600" dirty="0" smtClean="0"/>
              <a:t> an Apple Ad would have the whole banner be animated and the navigation buttons whereas the menu of the Xbox has Avatars that animate when selected.</a:t>
            </a:r>
          </a:p>
          <a:p>
            <a:r>
              <a:rPr lang="en-GB" sz="1600" dirty="0" smtClean="0"/>
              <a:t>In terms of Video most multimedia content is restricted, previews until clicked like </a:t>
            </a:r>
            <a:r>
              <a:rPr lang="en-GB" sz="1600" dirty="0"/>
              <a:t>a</a:t>
            </a:r>
            <a:r>
              <a:rPr lang="en-GB" sz="1600" dirty="0" smtClean="0"/>
              <a:t> Smart TV or have no video at all like an interactive map.</a:t>
            </a:r>
          </a:p>
          <a:p>
            <a:pPr marL="109728" indent="0">
              <a:buNone/>
            </a:pPr>
            <a:r>
              <a:rPr lang="en-GB" sz="1400" b="1" dirty="0"/>
              <a:t>Task </a:t>
            </a:r>
            <a:r>
              <a:rPr lang="en-GB" sz="1400" b="1" dirty="0" smtClean="0"/>
              <a:t>8 </a:t>
            </a:r>
            <a:r>
              <a:rPr lang="en-GB" sz="1400" b="1" dirty="0"/>
              <a:t>– </a:t>
            </a:r>
            <a:r>
              <a:rPr lang="en-GB" sz="1400" b="1" dirty="0" smtClean="0"/>
              <a:t>P1.7</a:t>
            </a:r>
            <a:r>
              <a:rPr lang="en-GB" sz="1400" dirty="0" smtClean="0"/>
              <a:t> </a:t>
            </a:r>
            <a:r>
              <a:rPr lang="en-GB" sz="1400" dirty="0"/>
              <a:t>– Using examples, discuss the </a:t>
            </a:r>
            <a:r>
              <a:rPr lang="en-GB" sz="1400" dirty="0" smtClean="0"/>
              <a:t>Multimedia Content expectations </a:t>
            </a:r>
            <a:r>
              <a:rPr lang="en-GB" sz="1400" dirty="0"/>
              <a:t>that need to be considered within a production for a Media Authoring project</a:t>
            </a:r>
            <a:r>
              <a:rPr lang="en-GB" sz="1400" dirty="0" smtClean="0"/>
              <a:t>.</a:t>
            </a:r>
            <a:endParaRPr lang="en-GB" sz="1600" dirty="0"/>
          </a:p>
        </p:txBody>
      </p:sp>
      <p:sp>
        <p:nvSpPr>
          <p:cNvPr id="3" name="Title 2"/>
          <p:cNvSpPr>
            <a:spLocks noGrp="1"/>
          </p:cNvSpPr>
          <p:nvPr>
            <p:ph type="title"/>
          </p:nvPr>
        </p:nvSpPr>
        <p:spPr>
          <a:xfrm>
            <a:off x="230832" y="188640"/>
            <a:ext cx="8733656" cy="648072"/>
          </a:xfrm>
        </p:spPr>
        <p:txBody>
          <a:bodyPr>
            <a:noAutofit/>
          </a:bodyPr>
          <a:lstStyle/>
          <a:p>
            <a:r>
              <a:rPr lang="en-GB" sz="2100" dirty="0"/>
              <a:t>LO1 - Understand principles of interactive media - </a:t>
            </a:r>
            <a:r>
              <a:rPr lang="en-GB" sz="2100" dirty="0" smtClean="0"/>
              <a:t>Components</a:t>
            </a:r>
            <a:endParaRPr lang="en-GB" sz="2100" dirty="0"/>
          </a:p>
        </p:txBody>
      </p:sp>
      <p:graphicFrame>
        <p:nvGraphicFramePr>
          <p:cNvPr id="4" name="Table 3"/>
          <p:cNvGraphicFramePr>
            <a:graphicFrameLocks noGrp="1"/>
          </p:cNvGraphicFramePr>
          <p:nvPr>
            <p:extLst>
              <p:ext uri="{D42A27DB-BD31-4B8C-83A1-F6EECF244321}">
                <p14:modId xmlns:p14="http://schemas.microsoft.com/office/powerpoint/2010/main" val="2464244152"/>
              </p:ext>
            </p:extLst>
          </p:nvPr>
        </p:nvGraphicFramePr>
        <p:xfrm>
          <a:off x="323528" y="6010488"/>
          <a:ext cx="8568950" cy="370840"/>
        </p:xfrm>
        <a:graphic>
          <a:graphicData uri="http://schemas.openxmlformats.org/drawingml/2006/table">
            <a:tbl>
              <a:tblPr firstRow="1" bandRow="1">
                <a:tableStyleId>{5C22544A-7EE6-4342-B048-85BDC9FD1C3A}</a:tableStyleId>
              </a:tblPr>
              <a:tblGrid>
                <a:gridCol w="1713790"/>
                <a:gridCol w="1713790"/>
                <a:gridCol w="1713790"/>
                <a:gridCol w="1713790"/>
                <a:gridCol w="1713790"/>
              </a:tblGrid>
              <a:tr h="370840">
                <a:tc>
                  <a:txBody>
                    <a:bodyPr/>
                    <a:lstStyle/>
                    <a:p>
                      <a:pPr algn="ctr"/>
                      <a:r>
                        <a:rPr lang="en-GB" dirty="0" smtClean="0"/>
                        <a:t>Text </a:t>
                      </a:r>
                      <a:endParaRPr lang="en-GB" dirty="0"/>
                    </a:p>
                  </a:txBody>
                  <a:tcPr/>
                </a:tc>
                <a:tc>
                  <a:txBody>
                    <a:bodyPr/>
                    <a:lstStyle/>
                    <a:p>
                      <a:pPr algn="ctr"/>
                      <a:r>
                        <a:rPr lang="en-GB" dirty="0" smtClean="0"/>
                        <a:t>Images </a:t>
                      </a:r>
                      <a:endParaRPr lang="en-GB" dirty="0"/>
                    </a:p>
                  </a:txBody>
                  <a:tcPr/>
                </a:tc>
                <a:tc>
                  <a:txBody>
                    <a:bodyPr/>
                    <a:lstStyle/>
                    <a:p>
                      <a:pPr algn="ctr"/>
                      <a:r>
                        <a:rPr lang="en-GB" dirty="0" smtClean="0"/>
                        <a:t>Sound </a:t>
                      </a:r>
                      <a:endParaRPr lang="en-GB" dirty="0"/>
                    </a:p>
                  </a:txBody>
                  <a:tcPr/>
                </a:tc>
                <a:tc>
                  <a:txBody>
                    <a:bodyPr/>
                    <a:lstStyle/>
                    <a:p>
                      <a:pPr algn="ctr"/>
                      <a:r>
                        <a:rPr lang="en-GB" dirty="0" smtClean="0"/>
                        <a:t>Animation </a:t>
                      </a:r>
                      <a:endParaRPr lang="en-GB" dirty="0"/>
                    </a:p>
                  </a:txBody>
                  <a:tcPr/>
                </a:tc>
                <a:tc>
                  <a:txBody>
                    <a:bodyPr/>
                    <a:lstStyle/>
                    <a:p>
                      <a:pPr algn="ctr"/>
                      <a:r>
                        <a:rPr lang="en-GB" dirty="0" smtClean="0"/>
                        <a:t>Video</a:t>
                      </a:r>
                      <a:endParaRPr lang="en-GB" dirty="0"/>
                    </a:p>
                  </a:txBody>
                  <a:tcPr/>
                </a:tc>
              </a:tr>
            </a:tbl>
          </a:graphicData>
        </a:graphic>
      </p:graphicFrame>
    </p:spTree>
    <p:extLst>
      <p:ext uri="{BB962C8B-B14F-4D97-AF65-F5344CB8AC3E}">
        <p14:creationId xmlns:p14="http://schemas.microsoft.com/office/powerpoint/2010/main" val="6248737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544616"/>
          </a:xfrm>
        </p:spPr>
        <p:txBody>
          <a:bodyPr>
            <a:noAutofit/>
          </a:bodyPr>
          <a:lstStyle/>
          <a:p>
            <a:r>
              <a:rPr lang="en-GB" sz="1600" dirty="0" smtClean="0"/>
              <a:t>All interactive products have a control system that is specific for their use, some have more than one but generally users prefer and then get used to one device for that function. These come in different forms such as Mouse, Keyboard, Pointer and Touch Screen. These link to the system that needs controlling, pointers are not very good at menus for instance, touch screens suffer on hyperlinks, keyboards struggle with highlighting areas or more than one object that is not in line.</a:t>
            </a:r>
          </a:p>
          <a:p>
            <a:r>
              <a:rPr lang="en-GB" sz="1600" b="1" dirty="0" smtClean="0"/>
              <a:t>Basic </a:t>
            </a:r>
            <a:r>
              <a:rPr lang="en-GB" sz="1600" b="1" dirty="0"/>
              <a:t>(e.g. navigation menu selection, hyperlinks, hotspots)</a:t>
            </a:r>
            <a:r>
              <a:rPr lang="en-GB" sz="1600" dirty="0"/>
              <a:t> </a:t>
            </a:r>
            <a:r>
              <a:rPr lang="en-GB" sz="1600" dirty="0" smtClean="0"/>
              <a:t>– these are unique for each product, maps have hotspots, web sites have navigation menus and hyperlinks. They basically take the user from one thing to another and have been around since the days of multiscreen web pages. Early games had similar menus, users choose from one menu and this took them to the next screen. This is something we are all so used to that the principle is the same on most devices.</a:t>
            </a:r>
          </a:p>
          <a:p>
            <a:pPr lvl="1"/>
            <a:r>
              <a:rPr lang="en-GB" sz="1600" b="1" dirty="0" smtClean="0"/>
              <a:t>Menus</a:t>
            </a:r>
            <a:r>
              <a:rPr lang="en-GB" sz="1600" dirty="0" smtClean="0"/>
              <a:t> – drop down, across the screen, pop ups, selection menus, a quick way of navigation on any device.</a:t>
            </a:r>
          </a:p>
          <a:p>
            <a:pPr lvl="1"/>
            <a:r>
              <a:rPr lang="en-GB" sz="1600" b="1" dirty="0" smtClean="0"/>
              <a:t>Hyperlinks</a:t>
            </a:r>
            <a:r>
              <a:rPr lang="en-GB" sz="1600" dirty="0" smtClean="0"/>
              <a:t> – adds external and internal links beyond the menu for quicker access or additional user control</a:t>
            </a:r>
            <a:r>
              <a:rPr lang="en-GB" sz="1600" dirty="0"/>
              <a:t> </a:t>
            </a:r>
            <a:r>
              <a:rPr lang="en-GB" sz="1600" dirty="0" smtClean="0"/>
              <a:t>and experience.</a:t>
            </a:r>
          </a:p>
          <a:p>
            <a:pPr lvl="1"/>
            <a:r>
              <a:rPr lang="en-GB" sz="1600" b="1" dirty="0" smtClean="0"/>
              <a:t>Hotspots</a:t>
            </a:r>
            <a:r>
              <a:rPr lang="en-GB" sz="1600" dirty="0" smtClean="0"/>
              <a:t> – areas of an image or video for the user to interact personally with, hyperlinks somewhere or pops up help or further support from one location.</a:t>
            </a:r>
            <a:endParaRPr lang="en-GB" sz="1600" dirty="0"/>
          </a:p>
        </p:txBody>
      </p:sp>
      <p:sp>
        <p:nvSpPr>
          <p:cNvPr id="3" name="Title 2"/>
          <p:cNvSpPr>
            <a:spLocks noGrp="1"/>
          </p:cNvSpPr>
          <p:nvPr>
            <p:ph type="title"/>
          </p:nvPr>
        </p:nvSpPr>
        <p:spPr>
          <a:xfrm>
            <a:off x="230832" y="116632"/>
            <a:ext cx="8733656" cy="648072"/>
          </a:xfrm>
        </p:spPr>
        <p:txBody>
          <a:bodyPr>
            <a:noAutofit/>
          </a:bodyPr>
          <a:lstStyle/>
          <a:p>
            <a:r>
              <a:rPr lang="en-GB" sz="1800" dirty="0"/>
              <a:t>LO1 - Understand principles of interactive media - Interactivity and </a:t>
            </a:r>
            <a:r>
              <a:rPr lang="en-GB" sz="1800" dirty="0" smtClean="0"/>
              <a:t>control</a:t>
            </a:r>
            <a:endParaRPr lang="en-GB" sz="1800" dirty="0"/>
          </a:p>
        </p:txBody>
      </p:sp>
    </p:spTree>
    <p:extLst>
      <p:ext uri="{BB962C8B-B14F-4D97-AF65-F5344CB8AC3E}">
        <p14:creationId xmlns:p14="http://schemas.microsoft.com/office/powerpoint/2010/main" val="37923455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6408712" cy="4968552"/>
          </a:xfrm>
        </p:spPr>
        <p:txBody>
          <a:bodyPr>
            <a:noAutofit/>
          </a:bodyPr>
          <a:lstStyle/>
          <a:p>
            <a:r>
              <a:rPr lang="en-GB" sz="1600" b="1" dirty="0" smtClean="0"/>
              <a:t>Scripting</a:t>
            </a:r>
            <a:r>
              <a:rPr lang="en-GB" sz="1600" dirty="0" smtClean="0"/>
              <a:t> – Like macros, adds an extra control element to an object or link. For web pages this could be a pop-up calend</a:t>
            </a:r>
            <a:r>
              <a:rPr lang="en-GB" sz="1600" dirty="0"/>
              <a:t>a</a:t>
            </a:r>
            <a:r>
              <a:rPr lang="en-GB" sz="1600" dirty="0" smtClean="0"/>
              <a:t>r when looking for a date that is available or opens a sub page on a  site within the same window, called a frame, for a specific purpose.</a:t>
            </a:r>
            <a:endParaRPr lang="en-GB" sz="1600" dirty="0"/>
          </a:p>
          <a:p>
            <a:r>
              <a:rPr lang="en-GB" sz="1600" b="1" dirty="0" smtClean="0"/>
              <a:t>Actions/events</a:t>
            </a:r>
            <a:r>
              <a:rPr lang="en-GB" sz="1600" dirty="0" smtClean="0"/>
              <a:t> </a:t>
            </a:r>
            <a:r>
              <a:rPr lang="en-GB" sz="1600" dirty="0" smtClean="0"/>
              <a:t>– this could be a rollover, a mouse over, a left/right arrow on a picture to scroll to the next image. Or it could be an added button on a page that controls the navigation, click on it and something appears somewhere or disappears from a list.</a:t>
            </a:r>
            <a:endParaRPr lang="en-GB" sz="1600" dirty="0"/>
          </a:p>
          <a:p>
            <a:r>
              <a:rPr lang="en-GB" sz="1600" b="1" dirty="0" smtClean="0"/>
              <a:t>Control </a:t>
            </a:r>
            <a:r>
              <a:rPr lang="en-GB" sz="1600" b="1" dirty="0"/>
              <a:t>(e.g. audio/video/game controls</a:t>
            </a:r>
            <a:r>
              <a:rPr lang="en-GB" sz="1600" b="1" dirty="0" smtClean="0"/>
              <a:t>)</a:t>
            </a:r>
            <a:r>
              <a:rPr lang="en-GB" sz="1600" dirty="0" smtClean="0"/>
              <a:t> – These can as simple as play, fast forward or rewind buttons on a video to control movement or Siri instructions with voice activation to navigate or stop. This could also be Kinect where the movements of the body are interpreted as controls for the character, object or interface.</a:t>
            </a:r>
          </a:p>
          <a:p>
            <a:pPr marL="109728" indent="0">
              <a:buNone/>
            </a:pPr>
            <a:r>
              <a:rPr lang="en-GB" sz="1800" b="1" dirty="0"/>
              <a:t>Task 9</a:t>
            </a:r>
            <a:r>
              <a:rPr lang="en-GB" sz="1800" b="1" dirty="0" smtClean="0"/>
              <a:t> </a:t>
            </a:r>
            <a:r>
              <a:rPr lang="en-GB" sz="1800" b="1" dirty="0"/>
              <a:t>– </a:t>
            </a:r>
            <a:r>
              <a:rPr lang="en-GB" sz="1800" b="1" dirty="0" smtClean="0"/>
              <a:t>P1.8</a:t>
            </a:r>
            <a:r>
              <a:rPr lang="en-GB" sz="1800" dirty="0" smtClean="0"/>
              <a:t> </a:t>
            </a:r>
            <a:r>
              <a:rPr lang="en-GB" sz="1800" dirty="0"/>
              <a:t>– Using examples, discuss </a:t>
            </a:r>
            <a:r>
              <a:rPr lang="en-GB" sz="1800" dirty="0" smtClean="0"/>
              <a:t>how interactivity and control systems need </a:t>
            </a:r>
            <a:r>
              <a:rPr lang="en-GB" sz="1800" dirty="0"/>
              <a:t>to be considered within a production for a Media Authoring project</a:t>
            </a:r>
            <a:r>
              <a:rPr lang="en-GB" sz="1800" dirty="0" smtClean="0"/>
              <a:t>.</a:t>
            </a:r>
            <a:endParaRPr lang="en-GB" sz="1800" dirty="0"/>
          </a:p>
        </p:txBody>
      </p:sp>
      <p:sp>
        <p:nvSpPr>
          <p:cNvPr id="3" name="Title 2"/>
          <p:cNvSpPr>
            <a:spLocks noGrp="1"/>
          </p:cNvSpPr>
          <p:nvPr>
            <p:ph type="title"/>
          </p:nvPr>
        </p:nvSpPr>
        <p:spPr>
          <a:xfrm>
            <a:off x="230832" y="116632"/>
            <a:ext cx="8733656" cy="648072"/>
          </a:xfrm>
        </p:spPr>
        <p:txBody>
          <a:bodyPr>
            <a:noAutofit/>
          </a:bodyPr>
          <a:lstStyle/>
          <a:p>
            <a:r>
              <a:rPr lang="en-GB" sz="1800" dirty="0"/>
              <a:t>LO1 - Understand principles of interactive media - Interactivity and </a:t>
            </a:r>
            <a:r>
              <a:rPr lang="en-GB" sz="1800" dirty="0" smtClean="0"/>
              <a:t>control</a:t>
            </a:r>
            <a:endParaRPr lang="en-GB" sz="1800" dirty="0"/>
          </a:p>
        </p:txBody>
      </p:sp>
      <p:graphicFrame>
        <p:nvGraphicFramePr>
          <p:cNvPr id="4" name="Table 3"/>
          <p:cNvGraphicFramePr>
            <a:graphicFrameLocks noGrp="1"/>
          </p:cNvGraphicFramePr>
          <p:nvPr>
            <p:extLst>
              <p:ext uri="{D42A27DB-BD31-4B8C-83A1-F6EECF244321}">
                <p14:modId xmlns:p14="http://schemas.microsoft.com/office/powerpoint/2010/main" val="2403754834"/>
              </p:ext>
            </p:extLst>
          </p:nvPr>
        </p:nvGraphicFramePr>
        <p:xfrm>
          <a:off x="323528" y="6010488"/>
          <a:ext cx="8568950" cy="370840"/>
        </p:xfrm>
        <a:graphic>
          <a:graphicData uri="http://schemas.openxmlformats.org/drawingml/2006/table">
            <a:tbl>
              <a:tblPr firstRow="1" bandRow="1">
                <a:tableStyleId>{5C22544A-7EE6-4342-B048-85BDC9FD1C3A}</a:tableStyleId>
              </a:tblPr>
              <a:tblGrid>
                <a:gridCol w="2376264"/>
                <a:gridCol w="2160240"/>
                <a:gridCol w="2318656"/>
                <a:gridCol w="1713790"/>
              </a:tblGrid>
              <a:tr h="370840">
                <a:tc>
                  <a:txBody>
                    <a:bodyPr/>
                    <a:lstStyle/>
                    <a:p>
                      <a:pPr algn="ctr"/>
                      <a:r>
                        <a:rPr lang="en-GB" sz="1800" b="1" dirty="0" smtClean="0"/>
                        <a:t>Basic </a:t>
                      </a:r>
                      <a:endParaRPr lang="en-GB" sz="1800" dirty="0"/>
                    </a:p>
                  </a:txBody>
                  <a:tcPr/>
                </a:tc>
                <a:tc>
                  <a:txBody>
                    <a:bodyPr/>
                    <a:lstStyle/>
                    <a:p>
                      <a:pPr algn="ctr"/>
                      <a:r>
                        <a:rPr lang="en-GB" sz="1800" b="1" dirty="0" smtClean="0"/>
                        <a:t>Scripting</a:t>
                      </a:r>
                      <a:r>
                        <a:rPr lang="en-GB" sz="1800" dirty="0" smtClean="0"/>
                        <a:t> </a:t>
                      </a:r>
                      <a:endParaRPr lang="en-GB" sz="1800" dirty="0"/>
                    </a:p>
                  </a:txBody>
                  <a:tcPr/>
                </a:tc>
                <a:tc>
                  <a:txBody>
                    <a:bodyPr/>
                    <a:lstStyle/>
                    <a:p>
                      <a:pPr algn="ctr"/>
                      <a:r>
                        <a:rPr lang="en-GB" sz="1800" b="1" dirty="0" smtClean="0"/>
                        <a:t>Actions/events</a:t>
                      </a:r>
                      <a:endParaRPr lang="en-GB" sz="1800" dirty="0"/>
                    </a:p>
                  </a:txBody>
                  <a:tcPr/>
                </a:tc>
                <a:tc>
                  <a:txBody>
                    <a:bodyPr/>
                    <a:lstStyle/>
                    <a:p>
                      <a:pPr algn="ctr"/>
                      <a:r>
                        <a:rPr lang="en-GB" sz="1800" b="1" dirty="0" smtClean="0"/>
                        <a:t>Control </a:t>
                      </a:r>
                      <a:endParaRPr lang="en-GB" sz="1800" dirty="0"/>
                    </a:p>
                  </a:txBody>
                  <a:tcPr/>
                </a:tc>
              </a:tr>
            </a:tbl>
          </a:graphicData>
        </a:graphic>
      </p:graphicFrame>
      <p:pic>
        <p:nvPicPr>
          <p:cNvPr id="1026" name="Picture 2" descr="http://www.matchware.com/en/images/med/m9_events.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88224" y="2132856"/>
            <a:ext cx="2452272" cy="129614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28" name="Picture 4" descr="http://cnet4.cbsistatic.com/hub/i/r/2010/03/22/a37159fb-fdc2-11e2-8c7c-d4ae52e62bcc/resize/620x/9a8a11f225b543c658e3e598605a5fb8/Picture_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1214" y="628134"/>
            <a:ext cx="2191266" cy="136070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30" name="Picture 6" descr="http://thumb1.shutterstock.com/display_pic_with_logo/498844/498844,1281952964,4/stock-vector-media-control-web-buttons-navigation-panel-gray-and-black-rounded-rectangle-shapes-with-shadow-59117788.jpg"/>
          <p:cNvPicPr>
            <a:picLocks noChangeAspect="1" noChangeArrowheads="1"/>
          </p:cNvPicPr>
          <p:nvPr/>
        </p:nvPicPr>
        <p:blipFill rotWithShape="1">
          <a:blip r:embed="rId4">
            <a:extLst>
              <a:ext uri="{28A0092B-C50C-407E-A947-70E740481C1C}">
                <a14:useLocalDpi xmlns:a14="http://schemas.microsoft.com/office/drawing/2010/main" val="0"/>
              </a:ext>
            </a:extLst>
          </a:blip>
          <a:srcRect b="6333"/>
          <a:stretch/>
        </p:blipFill>
        <p:spPr bwMode="auto">
          <a:xfrm>
            <a:off x="6638380" y="3532044"/>
            <a:ext cx="2326108" cy="227563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68564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3" y="847253"/>
            <a:ext cx="6696745" cy="5390059"/>
          </a:xfrm>
        </p:spPr>
        <p:txBody>
          <a:bodyPr>
            <a:noAutofit/>
          </a:bodyPr>
          <a:lstStyle/>
          <a:p>
            <a:pPr marL="277813" indent="-255588"/>
            <a:r>
              <a:rPr lang="en-GB" sz="1400" dirty="0" smtClean="0"/>
              <a:t>When it come to making your own products, basing what your client needs on what already exists is good practice, standardising a format that is acceptable and improving on what exists. Nothing is new but everything should be better.</a:t>
            </a:r>
          </a:p>
          <a:p>
            <a:pPr marL="277813" indent="-255588"/>
            <a:r>
              <a:rPr lang="en-GB" sz="1400" dirty="0" smtClean="0"/>
              <a:t>For this task you will need to compare four different Media Authored products and analyse what they are, what they do and what is good and bad about them. These products need to be from different media formats and the review needs to be detailed. From the list below select one format from 4 categories and review what the product from a customer or client point of view. Be subjective.</a:t>
            </a:r>
          </a:p>
          <a:p>
            <a:pPr marL="109728" indent="0">
              <a:buNone/>
            </a:pPr>
            <a:endParaRPr lang="en-GB" sz="2000" dirty="0" smtClean="0"/>
          </a:p>
          <a:p>
            <a:pPr marL="109728" indent="0">
              <a:buNone/>
            </a:pPr>
            <a:endParaRPr lang="en-GB" sz="1400" dirty="0" smtClean="0"/>
          </a:p>
          <a:p>
            <a:pPr marL="109728" indent="0">
              <a:buNone/>
            </a:pPr>
            <a:endParaRPr lang="en-GB" sz="100" dirty="0" smtClean="0"/>
          </a:p>
          <a:p>
            <a:r>
              <a:rPr lang="en-GB" sz="1400" dirty="0" smtClean="0"/>
              <a:t>For these you will need to identify the following:</a:t>
            </a:r>
          </a:p>
          <a:p>
            <a:pPr lvl="1"/>
            <a:r>
              <a:rPr lang="en-GB" sz="1400" dirty="0"/>
              <a:t>T</a:t>
            </a:r>
            <a:r>
              <a:rPr lang="en-GB" sz="1400" dirty="0" smtClean="0"/>
              <a:t>he </a:t>
            </a:r>
            <a:r>
              <a:rPr lang="en-GB" sz="1400" dirty="0"/>
              <a:t>content of the </a:t>
            </a:r>
            <a:r>
              <a:rPr lang="en-GB" sz="1400" dirty="0" smtClean="0"/>
              <a:t>products</a:t>
            </a:r>
          </a:p>
          <a:p>
            <a:pPr lvl="1"/>
            <a:r>
              <a:rPr lang="en-GB" sz="1400" dirty="0"/>
              <a:t>T</a:t>
            </a:r>
            <a:r>
              <a:rPr lang="en-GB" sz="1400" dirty="0" smtClean="0"/>
              <a:t>he </a:t>
            </a:r>
            <a:r>
              <a:rPr lang="en-GB" sz="1400" dirty="0"/>
              <a:t>possible client and user </a:t>
            </a:r>
            <a:r>
              <a:rPr lang="en-GB" sz="1400" dirty="0" smtClean="0"/>
              <a:t>needs</a:t>
            </a:r>
          </a:p>
          <a:p>
            <a:pPr lvl="1"/>
            <a:r>
              <a:rPr lang="en-GB" sz="1400" dirty="0"/>
              <a:t>T</a:t>
            </a:r>
            <a:r>
              <a:rPr lang="en-GB" sz="1400" dirty="0" smtClean="0"/>
              <a:t>he </a:t>
            </a:r>
            <a:r>
              <a:rPr lang="en-GB" sz="1400" dirty="0"/>
              <a:t>format it is delivered </a:t>
            </a:r>
            <a:r>
              <a:rPr lang="en-GB" sz="1400" dirty="0" smtClean="0"/>
              <a:t>in</a:t>
            </a:r>
          </a:p>
          <a:p>
            <a:pPr lvl="1"/>
            <a:r>
              <a:rPr lang="en-GB" sz="1400" dirty="0" smtClean="0"/>
              <a:t>Identifying </a:t>
            </a:r>
            <a:r>
              <a:rPr lang="en-GB" sz="1400" dirty="0"/>
              <a:t>strengths and weaknesses of the </a:t>
            </a:r>
            <a:r>
              <a:rPr lang="en-GB" sz="1400" dirty="0" smtClean="0"/>
              <a:t>programs</a:t>
            </a:r>
          </a:p>
          <a:p>
            <a:pPr lvl="1"/>
            <a:r>
              <a:rPr lang="en-GB" sz="1400" dirty="0" smtClean="0"/>
              <a:t>Highlight </a:t>
            </a:r>
            <a:r>
              <a:rPr lang="en-GB" sz="1400" dirty="0"/>
              <a:t>possible improvements</a:t>
            </a:r>
            <a:r>
              <a:rPr lang="en-GB" sz="1400" dirty="0" smtClean="0"/>
              <a:t>.</a:t>
            </a:r>
          </a:p>
          <a:p>
            <a:pPr marL="0" indent="0">
              <a:buNone/>
            </a:pPr>
            <a:r>
              <a:rPr lang="en-GB" sz="1400" b="1" dirty="0" smtClean="0"/>
              <a:t>Task 10 </a:t>
            </a:r>
            <a:r>
              <a:rPr lang="en-GB" sz="1400" b="1" dirty="0"/>
              <a:t>– </a:t>
            </a:r>
            <a:r>
              <a:rPr lang="en-GB" sz="1400" b="1" dirty="0" smtClean="0"/>
              <a:t>M1.1</a:t>
            </a:r>
            <a:r>
              <a:rPr lang="en-GB" sz="1400" dirty="0" smtClean="0"/>
              <a:t> </a:t>
            </a:r>
            <a:r>
              <a:rPr lang="en-GB" sz="1400" dirty="0"/>
              <a:t>– Using examples, discuss how interactivity and control systems need to be considered within a production for a Media Authoring project.</a:t>
            </a:r>
          </a:p>
          <a:p>
            <a:pPr marL="109728" indent="0">
              <a:buNone/>
            </a:pPr>
            <a:endParaRPr lang="en-GB" sz="1400" dirty="0"/>
          </a:p>
        </p:txBody>
      </p:sp>
      <p:sp>
        <p:nvSpPr>
          <p:cNvPr id="3" name="Title 2"/>
          <p:cNvSpPr>
            <a:spLocks noGrp="1"/>
          </p:cNvSpPr>
          <p:nvPr>
            <p:ph type="title"/>
          </p:nvPr>
        </p:nvSpPr>
        <p:spPr>
          <a:xfrm>
            <a:off x="230832" y="116632"/>
            <a:ext cx="8733656" cy="720080"/>
          </a:xfrm>
        </p:spPr>
        <p:txBody>
          <a:bodyPr>
            <a:noAutofit/>
          </a:bodyPr>
          <a:lstStyle/>
          <a:p>
            <a:r>
              <a:rPr lang="en-GB" sz="2300" dirty="0"/>
              <a:t>LO1 - Understand principles of interactive media - </a:t>
            </a:r>
            <a:r>
              <a:rPr lang="en-GB" sz="2300" dirty="0" smtClean="0"/>
              <a:t>Comparisons</a:t>
            </a:r>
            <a:endParaRPr lang="en-GB" sz="2300" dirty="0"/>
          </a:p>
        </p:txBody>
      </p:sp>
      <p:graphicFrame>
        <p:nvGraphicFramePr>
          <p:cNvPr id="4" name="Table 3"/>
          <p:cNvGraphicFramePr>
            <a:graphicFrameLocks noGrp="1"/>
          </p:cNvGraphicFramePr>
          <p:nvPr>
            <p:extLst>
              <p:ext uri="{D42A27DB-BD31-4B8C-83A1-F6EECF244321}">
                <p14:modId xmlns:p14="http://schemas.microsoft.com/office/powerpoint/2010/main" val="2270297387"/>
              </p:ext>
            </p:extLst>
          </p:nvPr>
        </p:nvGraphicFramePr>
        <p:xfrm>
          <a:off x="323528" y="3140968"/>
          <a:ext cx="8496948" cy="518160"/>
        </p:xfrm>
        <a:graphic>
          <a:graphicData uri="http://schemas.openxmlformats.org/drawingml/2006/table">
            <a:tbl>
              <a:tblPr firstRow="1" bandRow="1">
                <a:tableStyleId>{5C22544A-7EE6-4342-B048-85BDC9FD1C3A}</a:tableStyleId>
              </a:tblPr>
              <a:tblGrid>
                <a:gridCol w="1728192"/>
                <a:gridCol w="1800200"/>
                <a:gridCol w="1440160"/>
                <a:gridCol w="936104"/>
                <a:gridCol w="1176134"/>
                <a:gridCol w="1416158"/>
              </a:tblGrid>
              <a:tr h="370840">
                <a:tc>
                  <a:txBody>
                    <a:bodyPr/>
                    <a:lstStyle/>
                    <a:p>
                      <a:pPr algn="ctr"/>
                      <a:r>
                        <a:rPr lang="en-GB" sz="1400" dirty="0" smtClean="0"/>
                        <a:t>Online Museum or Theme Park</a:t>
                      </a:r>
                      <a:endParaRPr lang="en-GB" sz="1400" dirty="0"/>
                    </a:p>
                  </a:txBody>
                  <a:tcPr/>
                </a:tc>
                <a:tc>
                  <a:txBody>
                    <a:bodyPr/>
                    <a:lstStyle/>
                    <a:p>
                      <a:pPr algn="ctr"/>
                      <a:r>
                        <a:rPr lang="en-GB" sz="1400" dirty="0" smtClean="0"/>
                        <a:t>Computer Game Interface</a:t>
                      </a:r>
                      <a:endParaRPr lang="en-GB" sz="1400" dirty="0"/>
                    </a:p>
                  </a:txBody>
                  <a:tcPr/>
                </a:tc>
                <a:tc>
                  <a:txBody>
                    <a:bodyPr/>
                    <a:lstStyle/>
                    <a:p>
                      <a:pPr algn="ctr"/>
                      <a:r>
                        <a:rPr lang="en-GB" sz="1400" dirty="0" smtClean="0"/>
                        <a:t>EPOS system</a:t>
                      </a:r>
                      <a:endParaRPr lang="en-GB" sz="1400" dirty="0"/>
                    </a:p>
                  </a:txBody>
                  <a:tcPr/>
                </a:tc>
                <a:tc>
                  <a:txBody>
                    <a:bodyPr/>
                    <a:lstStyle/>
                    <a:p>
                      <a:pPr algn="ctr"/>
                      <a:r>
                        <a:rPr lang="en-GB" sz="1400" dirty="0" err="1" smtClean="0"/>
                        <a:t>Ebook</a:t>
                      </a:r>
                      <a:r>
                        <a:rPr lang="en-GB" sz="1400" dirty="0" smtClean="0"/>
                        <a:t> interface</a:t>
                      </a:r>
                      <a:endParaRPr lang="en-GB" sz="1400" dirty="0"/>
                    </a:p>
                  </a:txBody>
                  <a:tcPr/>
                </a:tc>
                <a:tc>
                  <a:txBody>
                    <a:bodyPr/>
                    <a:lstStyle/>
                    <a:p>
                      <a:pPr algn="ctr"/>
                      <a:r>
                        <a:rPr lang="en-GB" sz="1400" dirty="0" smtClean="0"/>
                        <a:t>SMART</a:t>
                      </a:r>
                      <a:r>
                        <a:rPr lang="en-GB" sz="1400" baseline="0" dirty="0" smtClean="0"/>
                        <a:t> TV interface.</a:t>
                      </a:r>
                      <a:endParaRPr lang="en-GB" sz="1400" dirty="0"/>
                    </a:p>
                  </a:txBody>
                  <a:tcPr/>
                </a:tc>
                <a:tc>
                  <a:txBody>
                    <a:bodyPr/>
                    <a:lstStyle/>
                    <a:p>
                      <a:pPr algn="ctr"/>
                      <a:r>
                        <a:rPr lang="en-GB" sz="1400" dirty="0" smtClean="0"/>
                        <a:t>Console Menu Interface</a:t>
                      </a:r>
                      <a:endParaRPr lang="en-GB" sz="1400" dirty="0"/>
                    </a:p>
                  </a:txBody>
                  <a:tcPr/>
                </a:tc>
              </a:tr>
            </a:tbl>
          </a:graphicData>
        </a:graphic>
      </p:graphicFrame>
      <p:pic>
        <p:nvPicPr>
          <p:cNvPr id="2054" name="Picture 6" descr="http://www.softwareforrestaurants.com/images/RestaurantEpo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04248" y="620688"/>
            <a:ext cx="2223489" cy="945737"/>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gamingduty.com/wp-content/uploads/2012/05/Borderlands-2-Trading-Menu.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4247" y="1700808"/>
            <a:ext cx="2223489" cy="1353585"/>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http://goodereader.com/blog/uploads/images/39594_web.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4248" y="3717032"/>
            <a:ext cx="2223488" cy="1250712"/>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http://www.samsung.com/global/article/consumer-images/article/2011/10/12/PORTAL_Step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04249" y="5066556"/>
            <a:ext cx="2223488" cy="13188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04915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847253"/>
            <a:ext cx="6840760" cy="5678091"/>
          </a:xfrm>
        </p:spPr>
        <p:txBody>
          <a:bodyPr>
            <a:noAutofit/>
          </a:bodyPr>
          <a:lstStyle/>
          <a:p>
            <a:r>
              <a:rPr lang="en-GB" sz="1500" dirty="0" smtClean="0"/>
              <a:t>The benefits of interactive media compared to static media is in the occupation of the target audience. Audiences expect more from websites that are not merely shopping just as media needs to be more 21</a:t>
            </a:r>
            <a:r>
              <a:rPr lang="en-GB" sz="1500" baseline="30000" dirty="0" smtClean="0"/>
              <a:t>st</a:t>
            </a:r>
            <a:r>
              <a:rPr lang="en-GB" sz="1500" dirty="0" smtClean="0"/>
              <a:t> century, in terms of sounds, animation and showcasing.</a:t>
            </a:r>
          </a:p>
          <a:p>
            <a:r>
              <a:rPr lang="en-GB" sz="1500" b="1" dirty="0" smtClean="0"/>
              <a:t>Mobility</a:t>
            </a:r>
            <a:r>
              <a:rPr lang="en-GB" sz="1500" dirty="0" smtClean="0"/>
              <a:t> – Target audiences need to see it on every device, they want to use it as much these days on their mobiles as they do their PC’s. With more and more 3g and 4g contracts, the internet is on the move. Cities like Venice have interactive sites that describe the buildings to people standing in front of them, giving them history, anecdotes, links to information. Apps that used to just be street guides now have café listings, menus, booking buttons, reviews etc. The amount of informational content now available to the average user on the move had doubled in the last year alone. And with devices such as Google Glass, this is likely to expand in the next year as much.</a:t>
            </a:r>
            <a:endParaRPr lang="en-GB" sz="1500" dirty="0"/>
          </a:p>
          <a:p>
            <a:r>
              <a:rPr lang="en-GB" sz="1500" b="1" dirty="0" smtClean="0"/>
              <a:t>Interactivity</a:t>
            </a:r>
            <a:r>
              <a:rPr lang="en-GB" sz="1500" dirty="0" smtClean="0"/>
              <a:t> </a:t>
            </a:r>
            <a:r>
              <a:rPr lang="en-GB" sz="1500" dirty="0" smtClean="0"/>
              <a:t>– Patience is a virtue and lack of entertainment is an issue, we need this new form of entertainment to keep us occupied. We are so used to swishing our Kindle books that real books feel disappointing, flipping through interactive books and documents on our computer like it was an infinite size. Newspapers now have small screens built in for that extra media content. See . Interactivity has been all the rage since Surface and now with tablets as common as laptops, interactivity is the necessity in terms of gamification.</a:t>
            </a:r>
            <a:endParaRPr lang="en-GB" sz="1500" dirty="0"/>
          </a:p>
        </p:txBody>
      </p:sp>
      <p:sp>
        <p:nvSpPr>
          <p:cNvPr id="3" name="Title 2"/>
          <p:cNvSpPr>
            <a:spLocks noGrp="1"/>
          </p:cNvSpPr>
          <p:nvPr>
            <p:ph type="title"/>
          </p:nvPr>
        </p:nvSpPr>
        <p:spPr>
          <a:xfrm>
            <a:off x="230832" y="116632"/>
            <a:ext cx="8733656" cy="720080"/>
          </a:xfrm>
        </p:spPr>
        <p:txBody>
          <a:bodyPr>
            <a:noAutofit/>
          </a:bodyPr>
          <a:lstStyle/>
          <a:p>
            <a:r>
              <a:rPr lang="en-GB" sz="2300" dirty="0"/>
              <a:t>LO1 - Understand principles of interactive media - </a:t>
            </a:r>
            <a:r>
              <a:rPr lang="en-GB" sz="2300" dirty="0" smtClean="0"/>
              <a:t>Benefits</a:t>
            </a:r>
            <a:endParaRPr lang="en-GB" sz="2300" dirty="0"/>
          </a:p>
        </p:txBody>
      </p:sp>
      <p:pic>
        <p:nvPicPr>
          <p:cNvPr id="2050" name="Picture 2" descr="http://a1.mzstatic.com/us/r30/Purple/v4/ae/81/bf/ae81bf3d-c794-5e06-0f1b-ef8490b14a49/screen480x480.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19664" y="969235"/>
            <a:ext cx="1844824" cy="245976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052" name="Picture 4" descr="http://www.prodisplay.com/upload_images/clear-touch-interactive-kios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2280" y="3717032"/>
            <a:ext cx="1844824" cy="236266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23315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5"/>
            <a:ext cx="8712968" cy="5112567"/>
          </a:xfrm>
        </p:spPr>
        <p:txBody>
          <a:bodyPr>
            <a:noAutofit/>
          </a:bodyPr>
          <a:lstStyle/>
          <a:p>
            <a:r>
              <a:rPr lang="en-GB" sz="1600" b="1" dirty="0" smtClean="0"/>
              <a:t>Accessibility</a:t>
            </a:r>
            <a:r>
              <a:rPr lang="en-GB" sz="1600" dirty="0" smtClean="0"/>
              <a:t> – One of the more obvious benefits of interactivity on devices and on media content is its degree of interactivity. This can be in terms of engaging the audience but also in the fact that touch screens and interactive media is more accessible to those who have difficulty in using keyboards and mice. Voice activation has its obvious benefits in movement and control but touch screens are easier to navigate on. Add in icons and images and this makes it more friendly, add in colour buttons to change the look and feel and this adds an additional accessible element. Make each follow on screen be an extension of the selected previous screen and any one can use them.</a:t>
            </a:r>
            <a:endParaRPr lang="en-GB" sz="1600" dirty="0"/>
          </a:p>
          <a:p>
            <a:r>
              <a:rPr lang="en-GB" sz="1600" b="1" dirty="0" smtClean="0"/>
              <a:t>Targets </a:t>
            </a:r>
            <a:r>
              <a:rPr lang="en-GB" sz="1600" b="1" dirty="0"/>
              <a:t>a set </a:t>
            </a:r>
            <a:r>
              <a:rPr lang="en-GB" sz="1600" b="1" dirty="0" smtClean="0"/>
              <a:t>audience</a:t>
            </a:r>
            <a:r>
              <a:rPr lang="en-GB" sz="1600" b="1" dirty="0"/>
              <a:t> </a:t>
            </a:r>
            <a:r>
              <a:rPr lang="en-GB" sz="1600" dirty="0" smtClean="0"/>
              <a:t>– Gamification is the game adapting of modern technologies. Interactive controls and navigation is an extension of a generation of adapting technologies, teenager are brought up with this method of control, it is second nature. We use ATM’s without thinking now, we use EPOS fast checkouts because we trust them more, we rotate and swish our iPads like we would have turned pages 20 years ago. All interactive content in the professional world takes into consideration the age and ability of its target audience. The art of pulling our fingers apart to zoom in will soon be replaced with twisting out fingers to rotate a 3D object, the audience adapts until it becomes a standard.</a:t>
            </a:r>
          </a:p>
          <a:p>
            <a:pPr marL="109728" indent="0">
              <a:buNone/>
            </a:pPr>
            <a:r>
              <a:rPr lang="en-GB" sz="1600" b="1" dirty="0"/>
              <a:t>Task </a:t>
            </a:r>
            <a:r>
              <a:rPr lang="en-GB" sz="1600" b="1" dirty="0" smtClean="0"/>
              <a:t>11 </a:t>
            </a:r>
            <a:r>
              <a:rPr lang="en-GB" sz="1600" b="1" dirty="0"/>
              <a:t>– </a:t>
            </a:r>
            <a:r>
              <a:rPr lang="en-GB" sz="1600" b="1" dirty="0" smtClean="0"/>
              <a:t>D1.1</a:t>
            </a:r>
            <a:r>
              <a:rPr lang="en-GB" sz="1600" dirty="0" smtClean="0"/>
              <a:t> </a:t>
            </a:r>
            <a:r>
              <a:rPr lang="en-GB" sz="1600" dirty="0"/>
              <a:t>– Using examples, discuss how </a:t>
            </a:r>
            <a:r>
              <a:rPr lang="en-GB" sz="1600" dirty="0" smtClean="0"/>
              <a:t>interactive media benefits the end user within </a:t>
            </a:r>
            <a:r>
              <a:rPr lang="en-GB" sz="1600" dirty="0"/>
              <a:t>a production for a Media Authoring project.</a:t>
            </a:r>
          </a:p>
          <a:p>
            <a:endParaRPr lang="en-GB" sz="1600" dirty="0"/>
          </a:p>
        </p:txBody>
      </p:sp>
      <p:sp>
        <p:nvSpPr>
          <p:cNvPr id="3" name="Title 2"/>
          <p:cNvSpPr>
            <a:spLocks noGrp="1"/>
          </p:cNvSpPr>
          <p:nvPr>
            <p:ph type="title"/>
          </p:nvPr>
        </p:nvSpPr>
        <p:spPr>
          <a:xfrm>
            <a:off x="230832" y="116632"/>
            <a:ext cx="8733656" cy="720080"/>
          </a:xfrm>
        </p:spPr>
        <p:txBody>
          <a:bodyPr>
            <a:noAutofit/>
          </a:bodyPr>
          <a:lstStyle/>
          <a:p>
            <a:r>
              <a:rPr lang="en-GB" sz="2000" dirty="0"/>
              <a:t>LO1 - Understand principles of interactive media - </a:t>
            </a:r>
            <a:r>
              <a:rPr lang="en-GB" sz="2000" dirty="0" smtClean="0"/>
              <a:t>Benefits</a:t>
            </a:r>
            <a:endParaRPr lang="en-GB" sz="2000" dirty="0"/>
          </a:p>
        </p:txBody>
      </p:sp>
      <p:graphicFrame>
        <p:nvGraphicFramePr>
          <p:cNvPr id="4" name="Table 3"/>
          <p:cNvGraphicFramePr>
            <a:graphicFrameLocks noGrp="1"/>
          </p:cNvGraphicFramePr>
          <p:nvPr>
            <p:extLst>
              <p:ext uri="{D42A27DB-BD31-4B8C-83A1-F6EECF244321}">
                <p14:modId xmlns:p14="http://schemas.microsoft.com/office/powerpoint/2010/main" val="4100259283"/>
              </p:ext>
            </p:extLst>
          </p:nvPr>
        </p:nvGraphicFramePr>
        <p:xfrm>
          <a:off x="323528" y="6010488"/>
          <a:ext cx="8568950" cy="370840"/>
        </p:xfrm>
        <a:graphic>
          <a:graphicData uri="http://schemas.openxmlformats.org/drawingml/2006/table">
            <a:tbl>
              <a:tblPr firstRow="1" bandRow="1">
                <a:tableStyleId>{5C22544A-7EE6-4342-B048-85BDC9FD1C3A}</a:tableStyleId>
              </a:tblPr>
              <a:tblGrid>
                <a:gridCol w="1872208"/>
                <a:gridCol w="2160240"/>
                <a:gridCol w="1800200"/>
                <a:gridCol w="2736302"/>
              </a:tblGrid>
              <a:tr h="370840">
                <a:tc>
                  <a:txBody>
                    <a:bodyPr/>
                    <a:lstStyle/>
                    <a:p>
                      <a:pPr algn="ctr"/>
                      <a:r>
                        <a:rPr lang="en-GB" sz="1800" b="1" dirty="0" smtClean="0"/>
                        <a:t>Mobility</a:t>
                      </a:r>
                      <a:endParaRPr lang="en-GB" sz="1800" dirty="0"/>
                    </a:p>
                  </a:txBody>
                  <a:tcPr/>
                </a:tc>
                <a:tc>
                  <a:txBody>
                    <a:bodyPr/>
                    <a:lstStyle/>
                    <a:p>
                      <a:pPr algn="ctr"/>
                      <a:r>
                        <a:rPr lang="en-GB" sz="1800" b="1" dirty="0" smtClean="0"/>
                        <a:t>Interactivity</a:t>
                      </a:r>
                      <a:endParaRPr lang="en-GB" sz="1800" dirty="0"/>
                    </a:p>
                  </a:txBody>
                  <a:tcPr/>
                </a:tc>
                <a:tc>
                  <a:txBody>
                    <a:bodyPr/>
                    <a:lstStyle/>
                    <a:p>
                      <a:pPr algn="ctr"/>
                      <a:r>
                        <a:rPr lang="en-GB" sz="1800" b="1" dirty="0" smtClean="0"/>
                        <a:t>Accessibility</a:t>
                      </a:r>
                      <a:endParaRPr lang="en-GB" sz="1800" dirty="0"/>
                    </a:p>
                  </a:txBody>
                  <a:tcPr/>
                </a:tc>
                <a:tc>
                  <a:txBody>
                    <a:bodyPr/>
                    <a:lstStyle/>
                    <a:p>
                      <a:pPr algn="ctr"/>
                      <a:r>
                        <a:rPr lang="en-GB" sz="1800" b="1" dirty="0" smtClean="0"/>
                        <a:t>Targets a Set Audience</a:t>
                      </a:r>
                      <a:endParaRPr lang="en-GB" sz="1800" dirty="0"/>
                    </a:p>
                  </a:txBody>
                  <a:tcPr/>
                </a:tc>
              </a:tr>
            </a:tbl>
          </a:graphicData>
        </a:graphic>
      </p:graphicFrame>
    </p:spTree>
    <p:extLst>
      <p:ext uri="{BB962C8B-B14F-4D97-AF65-F5344CB8AC3E}">
        <p14:creationId xmlns:p14="http://schemas.microsoft.com/office/powerpoint/2010/main" val="960264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372386816"/>
              </p:ext>
            </p:extLst>
          </p:nvPr>
        </p:nvGraphicFramePr>
        <p:xfrm>
          <a:off x="251520" y="908720"/>
          <a:ext cx="8713663" cy="5591547"/>
        </p:xfrm>
        <a:graphic>
          <a:graphicData uri="http://schemas.openxmlformats.org/drawingml/2006/table">
            <a:tbl>
              <a:tblPr firstRow="1" bandRow="1">
                <a:tableStyleId>{5C22544A-7EE6-4342-B048-85BDC9FD1C3A}</a:tableStyleId>
              </a:tblPr>
              <a:tblGrid>
                <a:gridCol w="360730"/>
                <a:gridCol w="1511478"/>
                <a:gridCol w="432048"/>
                <a:gridCol w="2016224"/>
                <a:gridCol w="576759"/>
                <a:gridCol w="1511473"/>
                <a:gridCol w="504056"/>
                <a:gridCol w="1800895"/>
              </a:tblGrid>
              <a:tr h="1218129">
                <a:tc gridSpan="2">
                  <a:txBody>
                    <a:bodyPr/>
                    <a:lstStyle/>
                    <a:p>
                      <a:r>
                        <a:rPr kumimoji="0" lang="en-GB" sz="1200" u="none" strike="noStrike" kern="1200" baseline="0" dirty="0" smtClean="0"/>
                        <a:t>Learning Outcome (LO) </a:t>
                      </a:r>
                    </a:p>
                    <a:p>
                      <a:r>
                        <a:rPr kumimoji="0" lang="en-GB" sz="1200" u="none" strike="noStrike" kern="1200" baseline="0" dirty="0" smtClean="0"/>
                        <a:t>The learner will:</a:t>
                      </a:r>
                      <a:endParaRPr kumimoji="0" lang="en-GB" sz="120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gridSpan="2">
                  <a:txBody>
                    <a:bodyPr/>
                    <a:lstStyle/>
                    <a:p>
                      <a:r>
                        <a:rPr kumimoji="0" lang="en-GB" sz="1200" u="none" strike="noStrike" kern="1200" baseline="0" dirty="0" smtClean="0"/>
                        <a:t>Pass </a:t>
                      </a:r>
                    </a:p>
                    <a:p>
                      <a:r>
                        <a:rPr kumimoji="0" lang="en-GB" sz="1200" u="none" strike="noStrike" kern="1200" baseline="0" dirty="0" smtClean="0"/>
                        <a:t>The assessment criteria are the pass requirements for this unit.  The learner can: </a:t>
                      </a:r>
                      <a:endParaRPr kumimoji="0" lang="en-GB" sz="120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gridSpan="2">
                  <a:txBody>
                    <a:bodyPr/>
                    <a:lstStyle/>
                    <a:p>
                      <a:r>
                        <a:rPr kumimoji="0" lang="en-GB" sz="1200" u="none" strike="noStrike" kern="1200" baseline="0" dirty="0" smtClean="0"/>
                        <a:t>Merit </a:t>
                      </a:r>
                    </a:p>
                    <a:p>
                      <a:r>
                        <a:rPr kumimoji="0" lang="en-GB" sz="1200" u="none" strike="noStrike" kern="1200" baseline="0" dirty="0" smtClean="0"/>
                        <a:t>For merit the evidence must show that, in addition to the pass criteria, the learner is able to: </a:t>
                      </a:r>
                      <a:endParaRPr kumimoji="0" lang="en-GB" sz="120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gridSpan="2">
                  <a:txBody>
                    <a:bodyPr/>
                    <a:lstStyle/>
                    <a:p>
                      <a:r>
                        <a:rPr kumimoji="0" lang="en-GB" sz="1200" u="none" strike="noStrike" kern="1200" baseline="0" dirty="0" smtClean="0"/>
                        <a:t>Distinction </a:t>
                      </a:r>
                    </a:p>
                    <a:p>
                      <a:r>
                        <a:rPr kumimoji="0" lang="en-GB" sz="1200" u="none" strike="noStrike" kern="1200" baseline="0" dirty="0" smtClean="0"/>
                        <a:t>For distinction the evidence must show that, in addition to the pass and merit criteria, the learner is able to: </a:t>
                      </a:r>
                      <a:endParaRPr kumimoji="0" lang="en-GB" sz="120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r>
              <a:tr h="1366604">
                <a:tc>
                  <a:txBody>
                    <a:bodyPr/>
                    <a:lstStyle/>
                    <a:p>
                      <a:r>
                        <a:rPr lang="en-GB" sz="1200" dirty="0" smtClean="0"/>
                        <a:t>1</a:t>
                      </a:r>
                      <a:endParaRPr lang="en-GB" sz="1200" b="0" dirty="0">
                        <a:latin typeface="Arial" pitchFamily="34" charset="0"/>
                        <a:cs typeface="Arial" pitchFamily="34" charset="0"/>
                      </a:endParaRPr>
                    </a:p>
                  </a:txBody>
                  <a:tcPr>
                    <a:solidFill>
                      <a:srgbClr val="FFC000"/>
                    </a:solidFill>
                  </a:tcPr>
                </a:tc>
                <a:tc>
                  <a:txBody>
                    <a:bodyPr/>
                    <a:lstStyle/>
                    <a:p>
                      <a:r>
                        <a:rPr kumimoji="0" lang="en-GB" sz="1200" u="none" strike="noStrike" kern="1200" baseline="0" dirty="0" smtClean="0"/>
                        <a:t>Understand principles of interactive media authoring </a:t>
                      </a:r>
                      <a:endParaRPr kumimoji="0" lang="en-GB" sz="1200" b="0"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c>
                  <a:txBody>
                    <a:bodyPr/>
                    <a:lstStyle/>
                    <a:p>
                      <a:r>
                        <a:rPr kumimoji="0" lang="en-GB" sz="1200" u="none" strike="noStrike" kern="1200" baseline="0" dirty="0" smtClean="0"/>
                        <a:t>P1</a:t>
                      </a:r>
                      <a:endParaRPr kumimoji="0" lang="en-GB" sz="1200" b="0"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Summarise accurately the principles of interactive media authoring with some appropriate use of subject terminology </a:t>
                      </a:r>
                      <a:endParaRPr kumimoji="0" lang="en-GB" sz="1200" b="0"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c>
                  <a:txBody>
                    <a:bodyPr/>
                    <a:lstStyle/>
                    <a:p>
                      <a:r>
                        <a:rPr kumimoji="0" lang="en-GB" sz="1200" u="none" strike="noStrike" kern="1200" baseline="0" dirty="0" smtClean="0"/>
                        <a:t>M1</a:t>
                      </a:r>
                      <a:endParaRPr kumimoji="0" lang="en-GB" sz="1200" b="0"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Compare and contrast interactive media authoring products </a:t>
                      </a:r>
                    </a:p>
                    <a:p>
                      <a:endParaRPr kumimoji="0" lang="en-GB" sz="1200" b="0"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c>
                  <a:txBody>
                    <a:bodyPr/>
                    <a:lstStyle/>
                    <a:p>
                      <a:r>
                        <a:rPr kumimoji="0" lang="en-GB" sz="1200" u="none" strike="noStrike" kern="1200" baseline="0" dirty="0" smtClean="0"/>
                        <a:t>D1</a:t>
                      </a:r>
                      <a:endParaRPr kumimoji="0" lang="en-GB" sz="1200" b="0"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Explain the benefits and drawbacks of the different formats that can be used to deliver interactive media authored products </a:t>
                      </a:r>
                      <a:endParaRPr kumimoji="0" lang="en-GB" sz="1200" b="0"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r>
              <a:tr h="1406649">
                <a:tc>
                  <a:txBody>
                    <a:bodyPr/>
                    <a:lstStyle/>
                    <a:p>
                      <a:r>
                        <a:rPr lang="en-GB" sz="1200" dirty="0" smtClean="0"/>
                        <a:t>2</a:t>
                      </a:r>
                      <a:endParaRPr lang="en-GB" sz="1200" b="0" dirty="0">
                        <a:latin typeface="Arial" pitchFamily="34" charset="0"/>
                        <a:cs typeface="Arial" pitchFamily="34" charset="0"/>
                      </a:endParaRPr>
                    </a:p>
                  </a:txBody>
                  <a:tcPr/>
                </a:tc>
                <a:tc>
                  <a:txBody>
                    <a:bodyPr/>
                    <a:lstStyle/>
                    <a:p>
                      <a:r>
                        <a:rPr kumimoji="0" lang="en-GB" sz="1200" u="none" strike="noStrike" kern="1200" baseline="0" dirty="0" smtClean="0"/>
                        <a:t>Be able to devise an interactive media product </a:t>
                      </a:r>
                      <a:endParaRPr kumimoji="0" lang="en-GB" sz="1200" b="0" i="0" u="none" strike="noStrike" kern="1200" baseline="0" dirty="0" smtClean="0">
                        <a:solidFill>
                          <a:schemeClr val="tx1"/>
                        </a:solidFill>
                        <a:latin typeface="Arial" pitchFamily="34" charset="0"/>
                        <a:ea typeface="+mn-ea"/>
                        <a:cs typeface="Arial" pitchFamily="34" charset="0"/>
                      </a:endParaRPr>
                    </a:p>
                  </a:txBody>
                  <a:tcPr/>
                </a:tc>
                <a:tc>
                  <a:txBody>
                    <a:bodyPr/>
                    <a:lstStyle/>
                    <a:p>
                      <a:r>
                        <a:rPr kumimoji="0" lang="en-GB" sz="1200" u="none" strike="noStrike" kern="1200" baseline="0" dirty="0" smtClean="0"/>
                        <a:t>P2</a:t>
                      </a:r>
                      <a:endParaRPr kumimoji="0" lang="en-GB" sz="1200" b="0" i="0" u="none" strike="noStrike" kern="1200" baseline="0" dirty="0" smtClean="0">
                        <a:solidFill>
                          <a:schemeClr val="tx1"/>
                        </a:solidFill>
                        <a:latin typeface="Arial" pitchFamily="34" charset="0"/>
                        <a:ea typeface="+mn-ea"/>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Generate outline ideas for an interactive media product working within appropriate conventions and with some assistance </a:t>
                      </a:r>
                      <a:endParaRPr kumimoji="0" lang="en-GB" sz="1200" b="0" i="0" u="none" strike="noStrike" kern="1200" baseline="0" dirty="0" smtClean="0">
                        <a:solidFill>
                          <a:schemeClr val="tx1"/>
                        </a:solidFill>
                        <a:latin typeface="Arial" pitchFamily="34" charset="0"/>
                        <a:ea typeface="+mn-ea"/>
                        <a:cs typeface="Arial" pitchFamily="34" charset="0"/>
                      </a:endParaRPr>
                    </a:p>
                  </a:txBody>
                  <a:tcPr/>
                </a:tc>
                <a:tc>
                  <a:txBody>
                    <a:bodyPr/>
                    <a:lstStyle/>
                    <a:p>
                      <a:r>
                        <a:rPr kumimoji="0" lang="en-GB" sz="1200" u="none" strike="noStrike" kern="1200" baseline="0" dirty="0" smtClean="0"/>
                        <a:t>M2</a:t>
                      </a:r>
                      <a:endParaRPr kumimoji="0" lang="en-GB" sz="1200" b="0" i="0" u="none" strike="noStrike" kern="1200" baseline="0" dirty="0" smtClean="0">
                        <a:solidFill>
                          <a:schemeClr val="tx1"/>
                        </a:solidFill>
                        <a:latin typeface="Arial" pitchFamily="34" charset="0"/>
                        <a:ea typeface="+mn-ea"/>
                        <a:cs typeface="Arial" pitchFamily="34" charset="0"/>
                      </a:endParaRPr>
                    </a:p>
                  </a:txBody>
                  <a:tcPr/>
                </a:tc>
                <a:tc>
                  <a:txBody>
                    <a:bodyPr/>
                    <a:lstStyle/>
                    <a:p>
                      <a:r>
                        <a:rPr kumimoji="0" lang="en-GB" sz="1200" u="none" strike="noStrike" kern="1200" baseline="0" dirty="0" smtClean="0"/>
                        <a:t>Produce annotated design documentation for an interactive media product to meet a client need </a:t>
                      </a:r>
                      <a:endParaRPr kumimoji="0" lang="en-GB" sz="1200" b="0" i="0" u="none" strike="noStrike" kern="1200" baseline="0" dirty="0" smtClean="0">
                        <a:solidFill>
                          <a:schemeClr val="tx1"/>
                        </a:solidFill>
                        <a:latin typeface="Arial" pitchFamily="34" charset="0"/>
                        <a:ea typeface="+mn-ea"/>
                        <a:cs typeface="Arial" pitchFamily="34" charset="0"/>
                      </a:endParaRPr>
                    </a:p>
                  </a:txBody>
                  <a:tcPr/>
                </a:tc>
                <a:tc>
                  <a:txBody>
                    <a:bodyPr/>
                    <a:lstStyle/>
                    <a:p>
                      <a:pPr algn="l"/>
                      <a:endParaRPr kumimoji="0" lang="en-GB" sz="1200" b="0" i="0" u="none" strike="noStrike" kern="1200" baseline="0" dirty="0" smtClean="0">
                        <a:solidFill>
                          <a:schemeClr val="tx1"/>
                        </a:solidFill>
                        <a:latin typeface="Arial" pitchFamily="34" charset="0"/>
                        <a:ea typeface="+mn-ea"/>
                        <a:cs typeface="Arial" pitchFamily="34" charset="0"/>
                      </a:endParaRPr>
                    </a:p>
                  </a:txBody>
                  <a:tcPr/>
                </a:tc>
                <a:tc>
                  <a:txBody>
                    <a:bodyPr/>
                    <a:lstStyle/>
                    <a:p>
                      <a:pPr algn="l"/>
                      <a:endParaRPr kumimoji="0" lang="en-GB" sz="1200" b="0" i="0" u="none" strike="noStrike" kern="1200" baseline="0" dirty="0" smtClean="0">
                        <a:solidFill>
                          <a:schemeClr val="tx1"/>
                        </a:solidFill>
                        <a:latin typeface="Arial" pitchFamily="34" charset="0"/>
                        <a:ea typeface="+mn-ea"/>
                        <a:cs typeface="Arial" pitchFamily="34" charset="0"/>
                      </a:endParaRPr>
                    </a:p>
                  </a:txBody>
                  <a:tcPr/>
                </a:tc>
              </a:tr>
              <a:tr h="1595169">
                <a:tc>
                  <a:txBody>
                    <a:bodyPr/>
                    <a:lstStyle/>
                    <a:p>
                      <a:r>
                        <a:rPr lang="en-GB" sz="1200" dirty="0" smtClean="0"/>
                        <a:t>3</a:t>
                      </a:r>
                      <a:endParaRPr lang="en-GB" sz="1200" b="0" dirty="0">
                        <a:latin typeface="Arial" pitchFamily="34" charset="0"/>
                        <a:cs typeface="Arial" pitchFamily="34" charset="0"/>
                      </a:endParaRPr>
                    </a:p>
                  </a:txBody>
                  <a:tcPr/>
                </a:tc>
                <a:tc>
                  <a:txBody>
                    <a:bodyPr/>
                    <a:lstStyle/>
                    <a:p>
                      <a:r>
                        <a:rPr kumimoji="0" lang="en-GB" sz="1200" u="none" strike="noStrike" kern="1200" baseline="0" dirty="0" smtClean="0"/>
                        <a:t>Be able to create an interactive media product following industry practice </a:t>
                      </a:r>
                      <a:endParaRPr kumimoji="0" lang="en-GB" sz="1200" b="0" i="0" u="none" strike="noStrike" kern="1200" baseline="0" dirty="0" smtClean="0">
                        <a:solidFill>
                          <a:schemeClr val="tx1"/>
                        </a:solidFill>
                        <a:latin typeface="Arial" pitchFamily="34" charset="0"/>
                        <a:ea typeface="+mn-ea"/>
                        <a:cs typeface="Arial" pitchFamily="34" charset="0"/>
                      </a:endParaRPr>
                    </a:p>
                  </a:txBody>
                  <a:tcPr/>
                </a:tc>
                <a:tc>
                  <a:txBody>
                    <a:bodyPr/>
                    <a:lstStyle/>
                    <a:p>
                      <a:r>
                        <a:rPr kumimoji="0" lang="en-GB" sz="1200" u="none" strike="noStrike" kern="1200" baseline="0" dirty="0" smtClean="0"/>
                        <a:t>P3</a:t>
                      </a:r>
                      <a:endParaRPr kumimoji="0" lang="en-GB" sz="1200" b="0" i="0" u="none" strike="noStrike" kern="1200" baseline="0" dirty="0" smtClean="0">
                        <a:solidFill>
                          <a:schemeClr val="tx1"/>
                        </a:solidFill>
                        <a:latin typeface="Arial" pitchFamily="34" charset="0"/>
                        <a:ea typeface="+mn-ea"/>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Create an interactive media product following industry practice, working within appropriate conventions and with some assistance </a:t>
                      </a:r>
                      <a:endParaRPr kumimoji="0" lang="en-GB" sz="1200" b="0" i="0" u="none" strike="noStrike" kern="1200" baseline="0" dirty="0" smtClean="0">
                        <a:solidFill>
                          <a:schemeClr val="tx1"/>
                        </a:solidFill>
                        <a:latin typeface="Arial" pitchFamily="34" charset="0"/>
                        <a:ea typeface="+mn-ea"/>
                        <a:cs typeface="Arial" pitchFamily="34" charset="0"/>
                      </a:endParaRPr>
                    </a:p>
                  </a:txBody>
                  <a:tcPr/>
                </a:tc>
                <a:tc>
                  <a:txBody>
                    <a:bodyPr/>
                    <a:lstStyle/>
                    <a:p>
                      <a:r>
                        <a:rPr kumimoji="0" lang="en-GB" sz="1200" u="none" strike="noStrike" kern="1200" baseline="0" dirty="0" smtClean="0"/>
                        <a:t>M3</a:t>
                      </a:r>
                      <a:endParaRPr kumimoji="0" lang="en-GB" sz="1200" b="0" i="0" u="none" strike="noStrike" kern="1200" baseline="0" dirty="0" smtClean="0">
                        <a:solidFill>
                          <a:schemeClr val="tx1"/>
                        </a:solidFill>
                        <a:latin typeface="Arial" pitchFamily="34" charset="0"/>
                        <a:ea typeface="+mn-ea"/>
                        <a:cs typeface="Arial" pitchFamily="34" charset="0"/>
                      </a:endParaRPr>
                    </a:p>
                  </a:txBody>
                  <a:tcPr/>
                </a:tc>
                <a:tc>
                  <a:txBody>
                    <a:bodyPr/>
                    <a:lstStyle/>
                    <a:p>
                      <a:r>
                        <a:rPr kumimoji="0" lang="en-GB" sz="1200" u="none" strike="noStrike" kern="1200" baseline="0" dirty="0" smtClean="0"/>
                        <a:t>Make improvements to an interactive media product in response </a:t>
                      </a:r>
                      <a:endParaRPr kumimoji="0" lang="en-GB" sz="1200" b="0" i="0" u="none" strike="noStrike" kern="1200" baseline="0" dirty="0" smtClean="0">
                        <a:solidFill>
                          <a:schemeClr val="tx1"/>
                        </a:solidFill>
                        <a:latin typeface="Arial" pitchFamily="34" charset="0"/>
                        <a:ea typeface="+mn-ea"/>
                        <a:cs typeface="Arial" pitchFamily="34" charset="0"/>
                      </a:endParaRPr>
                    </a:p>
                  </a:txBody>
                  <a:tcPr/>
                </a:tc>
                <a:tc>
                  <a:txBody>
                    <a:bodyPr/>
                    <a:lstStyle/>
                    <a:p>
                      <a:r>
                        <a:rPr kumimoji="0" lang="en-GB" sz="1200" u="none" strike="noStrike" kern="1200" baseline="0" dirty="0" smtClean="0"/>
                        <a:t>D2</a:t>
                      </a:r>
                      <a:endParaRPr kumimoji="0" lang="en-GB" sz="1200" b="0" i="0" u="none" strike="noStrike" kern="1200" baseline="0" dirty="0">
                        <a:solidFill>
                          <a:schemeClr val="tx1"/>
                        </a:solidFill>
                        <a:latin typeface="Arial" pitchFamily="34" charset="0"/>
                        <a:ea typeface="+mn-ea"/>
                        <a:cs typeface="Arial" pitchFamily="34" charset="0"/>
                      </a:endParaRPr>
                    </a:p>
                  </a:txBody>
                  <a:tcPr/>
                </a:tc>
                <a:tc>
                  <a:txBody>
                    <a:bodyPr/>
                    <a:lstStyle/>
                    <a:p>
                      <a:r>
                        <a:rPr kumimoji="0" lang="en-GB" sz="1200" u="none" strike="noStrike" kern="1200" baseline="0" dirty="0" smtClean="0"/>
                        <a:t>Evaluate the stages of the production process showing how industry practice has been followed </a:t>
                      </a:r>
                      <a:endParaRPr kumimoji="0" lang="en-GB" sz="1200" b="0" i="0" u="none" strike="noStrike" kern="1200" baseline="0" dirty="0">
                        <a:solidFill>
                          <a:schemeClr val="tx1"/>
                        </a:solidFill>
                        <a:latin typeface="Arial" pitchFamily="34" charset="0"/>
                        <a:ea typeface="+mn-ea"/>
                        <a:cs typeface="Arial" pitchFamily="34" charset="0"/>
                      </a:endParaRPr>
                    </a:p>
                  </a:txBody>
                  <a:tcPr/>
                </a:tc>
              </a:tr>
            </a:tbl>
          </a:graphicData>
        </a:graphic>
      </p:graphicFrame>
      <p:sp>
        <p:nvSpPr>
          <p:cNvPr id="3" name="Title 2"/>
          <p:cNvSpPr>
            <a:spLocks noGrp="1"/>
          </p:cNvSpPr>
          <p:nvPr>
            <p:ph type="title"/>
          </p:nvPr>
        </p:nvSpPr>
        <p:spPr>
          <a:xfrm>
            <a:off x="230832" y="116632"/>
            <a:ext cx="8733656" cy="720080"/>
          </a:xfrm>
        </p:spPr>
        <p:txBody>
          <a:bodyPr/>
          <a:lstStyle/>
          <a:p>
            <a:r>
              <a:rPr lang="en-GB" dirty="0" smtClean="0"/>
              <a:t>LO1 - Assessment Criteria</a:t>
            </a:r>
            <a:endParaRPr lang="en-GB" dirty="0"/>
          </a:p>
        </p:txBody>
      </p:sp>
    </p:spTree>
    <p:extLst>
      <p:ext uri="{BB962C8B-B14F-4D97-AF65-F5344CB8AC3E}">
        <p14:creationId xmlns:p14="http://schemas.microsoft.com/office/powerpoint/2010/main" val="32638040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712968" cy="5256584"/>
          </a:xfrm>
        </p:spPr>
        <p:txBody>
          <a:bodyPr>
            <a:normAutofit fontScale="70000" lnSpcReduction="20000"/>
          </a:bodyPr>
          <a:lstStyle/>
          <a:p>
            <a:r>
              <a:rPr lang="en-GB" dirty="0" smtClean="0"/>
              <a:t>But there are limitations too to choosing interactive media over static content. 10 years ago this would have been a greater consideration for companies but the need is reducing. In terms of Mobile devices this is more of a concern.</a:t>
            </a:r>
          </a:p>
          <a:p>
            <a:r>
              <a:rPr lang="en-GB" b="1" dirty="0" smtClean="0"/>
              <a:t>Size</a:t>
            </a:r>
            <a:r>
              <a:rPr lang="en-GB" dirty="0" smtClean="0"/>
              <a:t> – Making media interactive means simply adding more things and anything added takes up more room. A map might take 200k, a hotspot 5k more, a pop up picture from it might take another 50k but we expect more. A video might take 1000k or more, sound possible 3000k for a full song, 100k for a tune or tone. Add in animations, 50k each and we are hogging our mobile download limit in no time at all. Add in ten of these each with voice and the limit soon catches up.</a:t>
            </a:r>
            <a:endParaRPr lang="en-GB" dirty="0"/>
          </a:p>
          <a:p>
            <a:r>
              <a:rPr lang="en-GB" b="1" dirty="0" smtClean="0"/>
              <a:t>Download </a:t>
            </a:r>
            <a:r>
              <a:rPr lang="en-GB" b="1" dirty="0"/>
              <a:t>time </a:t>
            </a:r>
            <a:r>
              <a:rPr lang="en-GB" dirty="0" smtClean="0"/>
              <a:t>– With the increase in size comes the increase in downloading times. Check to see how long </a:t>
            </a:r>
            <a:r>
              <a:rPr lang="en-GB" dirty="0" smtClean="0">
                <a:hlinkClick r:id="rId2"/>
              </a:rPr>
              <a:t>this website</a:t>
            </a:r>
            <a:r>
              <a:rPr lang="en-GB" dirty="0" smtClean="0"/>
              <a:t> takes to pop up fully and then try zooming in. Even with high speed broadband, websites have added more interactivity and media content to compete. Sites still seem to take as long to load as traffic increases. Waiting time shave not gotten any better and with impatient audiences, we give up too soon and go somewhere else. Size has to be a consideration as is reducing things to make them load faster at the risk losing definition and quality.</a:t>
            </a:r>
            <a:endParaRPr lang="en-GB" dirty="0"/>
          </a:p>
        </p:txBody>
      </p:sp>
      <p:sp>
        <p:nvSpPr>
          <p:cNvPr id="3" name="Title 2"/>
          <p:cNvSpPr>
            <a:spLocks noGrp="1"/>
          </p:cNvSpPr>
          <p:nvPr>
            <p:ph type="title"/>
          </p:nvPr>
        </p:nvSpPr>
        <p:spPr>
          <a:xfrm>
            <a:off x="230832" y="116632"/>
            <a:ext cx="8733656" cy="720080"/>
          </a:xfrm>
        </p:spPr>
        <p:txBody>
          <a:bodyPr>
            <a:noAutofit/>
          </a:bodyPr>
          <a:lstStyle/>
          <a:p>
            <a:r>
              <a:rPr lang="en-GB" sz="2200" dirty="0"/>
              <a:t>LO1 - Understand principles of interactive media - </a:t>
            </a:r>
            <a:r>
              <a:rPr lang="en-GB" sz="2200" dirty="0" smtClean="0"/>
              <a:t>Limitations</a:t>
            </a:r>
            <a:endParaRPr lang="en-GB" sz="2200" dirty="0"/>
          </a:p>
        </p:txBody>
      </p:sp>
    </p:spTree>
    <p:extLst>
      <p:ext uri="{BB962C8B-B14F-4D97-AF65-F5344CB8AC3E}">
        <p14:creationId xmlns:p14="http://schemas.microsoft.com/office/powerpoint/2010/main" val="28379411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712968" cy="4752528"/>
          </a:xfrm>
        </p:spPr>
        <p:txBody>
          <a:bodyPr>
            <a:noAutofit/>
          </a:bodyPr>
          <a:lstStyle/>
          <a:p>
            <a:r>
              <a:rPr lang="en-GB" sz="1700" b="1" dirty="0" smtClean="0"/>
              <a:t>Type </a:t>
            </a:r>
            <a:r>
              <a:rPr lang="en-GB" sz="1700" b="1" dirty="0"/>
              <a:t>of content </a:t>
            </a:r>
            <a:r>
              <a:rPr lang="en-GB" sz="1700" dirty="0" smtClean="0"/>
              <a:t>– making the content appropriate is one thing, but there are other considerations. Is a video appropriate for the theme, would an image be better, or a gallery, is the audience patient or can you speed through the content. Every type of media content from Images to text, to animations and video has a content consideration, too old, too young, too detailed, not enough, copyright, quality, language, length etc. </a:t>
            </a:r>
            <a:endParaRPr lang="en-GB" sz="1700" dirty="0"/>
          </a:p>
          <a:p>
            <a:r>
              <a:rPr lang="en-GB" sz="1700" b="1" dirty="0" smtClean="0"/>
              <a:t>Requirement </a:t>
            </a:r>
            <a:r>
              <a:rPr lang="en-GB" sz="1700" b="1" dirty="0"/>
              <a:t>for </a:t>
            </a:r>
            <a:r>
              <a:rPr lang="en-GB" sz="1700" b="1" dirty="0" smtClean="0"/>
              <a:t>plug-ins</a:t>
            </a:r>
            <a:r>
              <a:rPr lang="en-GB" sz="1700" b="1" dirty="0"/>
              <a:t> </a:t>
            </a:r>
            <a:r>
              <a:rPr lang="en-GB" sz="1700" dirty="0" smtClean="0"/>
              <a:t>– iPads struggle with Flash, that is a given, but certain browsers struggle with it too, or will not play </a:t>
            </a:r>
            <a:r>
              <a:rPr lang="en-GB" sz="1700" dirty="0" err="1" smtClean="0"/>
              <a:t>Quicktime</a:t>
            </a:r>
            <a:r>
              <a:rPr lang="en-GB" sz="1700" dirty="0" smtClean="0"/>
              <a:t>, use Java, most phones will not handle rollover images or SWF’s, PDF’s are standard but not the editable ones. The constant need on OC’s to add more stuff, the new versions of this and that, to enable content on the yellow bar etc. All this puts off customers but needs to be a consideration when it comes to making this kind of content. Interactive media by its nature will require some form of Scripting, behaviours, Java, action script, motion script, Event coding, basing the idea that we all have the ability to play these is a mistake many companies run into.</a:t>
            </a:r>
          </a:p>
          <a:p>
            <a:pPr marL="109728" indent="0">
              <a:buNone/>
            </a:pPr>
            <a:r>
              <a:rPr lang="en-GB" sz="1700" b="1" dirty="0"/>
              <a:t>Task </a:t>
            </a:r>
            <a:r>
              <a:rPr lang="en-GB" sz="1700" b="1" dirty="0" smtClean="0"/>
              <a:t>12 </a:t>
            </a:r>
            <a:r>
              <a:rPr lang="en-GB" sz="1700" b="1" dirty="0"/>
              <a:t>– </a:t>
            </a:r>
            <a:r>
              <a:rPr lang="en-GB" sz="1700" b="1" dirty="0" smtClean="0"/>
              <a:t>D1.2</a:t>
            </a:r>
            <a:r>
              <a:rPr lang="en-GB" sz="1700" dirty="0" smtClean="0"/>
              <a:t> </a:t>
            </a:r>
            <a:r>
              <a:rPr lang="en-GB" sz="1700" dirty="0"/>
              <a:t>– Using examples, discuss how interactive media benefits the end user within a production for a Media Authoring project</a:t>
            </a:r>
            <a:r>
              <a:rPr lang="en-GB" sz="1700" dirty="0" smtClean="0"/>
              <a:t>.</a:t>
            </a:r>
            <a:endParaRPr lang="en-GB" sz="1700" dirty="0"/>
          </a:p>
        </p:txBody>
      </p:sp>
      <p:sp>
        <p:nvSpPr>
          <p:cNvPr id="3" name="Title 2"/>
          <p:cNvSpPr>
            <a:spLocks noGrp="1"/>
          </p:cNvSpPr>
          <p:nvPr>
            <p:ph type="title"/>
          </p:nvPr>
        </p:nvSpPr>
        <p:spPr>
          <a:xfrm>
            <a:off x="230832" y="116632"/>
            <a:ext cx="8733656" cy="720080"/>
          </a:xfrm>
        </p:spPr>
        <p:txBody>
          <a:bodyPr>
            <a:noAutofit/>
          </a:bodyPr>
          <a:lstStyle/>
          <a:p>
            <a:r>
              <a:rPr lang="en-GB" sz="2200" dirty="0"/>
              <a:t>LO1 - Understand principles of interactive media - </a:t>
            </a:r>
            <a:r>
              <a:rPr lang="en-GB" sz="2200" dirty="0" smtClean="0"/>
              <a:t>Limitations</a:t>
            </a:r>
            <a:endParaRPr lang="en-GB" sz="2200" dirty="0"/>
          </a:p>
        </p:txBody>
      </p:sp>
      <p:graphicFrame>
        <p:nvGraphicFramePr>
          <p:cNvPr id="4" name="Table 3"/>
          <p:cNvGraphicFramePr>
            <a:graphicFrameLocks noGrp="1"/>
          </p:cNvGraphicFramePr>
          <p:nvPr>
            <p:extLst>
              <p:ext uri="{D42A27DB-BD31-4B8C-83A1-F6EECF244321}">
                <p14:modId xmlns:p14="http://schemas.microsoft.com/office/powerpoint/2010/main" val="3944546872"/>
              </p:ext>
            </p:extLst>
          </p:nvPr>
        </p:nvGraphicFramePr>
        <p:xfrm>
          <a:off x="323528" y="5938480"/>
          <a:ext cx="8568950" cy="370840"/>
        </p:xfrm>
        <a:graphic>
          <a:graphicData uri="http://schemas.openxmlformats.org/drawingml/2006/table">
            <a:tbl>
              <a:tblPr firstRow="1" bandRow="1">
                <a:tableStyleId>{5C22544A-7EE6-4342-B048-85BDC9FD1C3A}</a:tableStyleId>
              </a:tblPr>
              <a:tblGrid>
                <a:gridCol w="1008112"/>
                <a:gridCol w="1944216"/>
                <a:gridCol w="2304256"/>
                <a:gridCol w="3312366"/>
              </a:tblGrid>
              <a:tr h="370840">
                <a:tc>
                  <a:txBody>
                    <a:bodyPr/>
                    <a:lstStyle/>
                    <a:p>
                      <a:pPr algn="ctr"/>
                      <a:r>
                        <a:rPr lang="en-GB" sz="1800" b="1" dirty="0" smtClean="0"/>
                        <a:t>Size</a:t>
                      </a:r>
                      <a:endParaRPr lang="en-GB" sz="1800" dirty="0"/>
                    </a:p>
                  </a:txBody>
                  <a:tcPr/>
                </a:tc>
                <a:tc>
                  <a:txBody>
                    <a:bodyPr/>
                    <a:lstStyle/>
                    <a:p>
                      <a:pPr algn="ctr"/>
                      <a:r>
                        <a:rPr lang="en-GB" sz="1800" b="1" dirty="0" smtClean="0"/>
                        <a:t>Download Time</a:t>
                      </a:r>
                      <a:endParaRPr lang="en-GB" sz="1800" dirty="0"/>
                    </a:p>
                  </a:txBody>
                  <a:tcPr/>
                </a:tc>
                <a:tc>
                  <a:txBody>
                    <a:bodyPr/>
                    <a:lstStyle/>
                    <a:p>
                      <a:pPr algn="ctr"/>
                      <a:r>
                        <a:rPr lang="en-GB" sz="1800" b="1" dirty="0" smtClean="0"/>
                        <a:t>Type of Content</a:t>
                      </a:r>
                      <a:endParaRPr lang="en-GB" sz="1800" dirty="0"/>
                    </a:p>
                  </a:txBody>
                  <a:tcPr/>
                </a:tc>
                <a:tc>
                  <a:txBody>
                    <a:bodyPr/>
                    <a:lstStyle/>
                    <a:p>
                      <a:pPr algn="ctr"/>
                      <a:r>
                        <a:rPr lang="en-GB" sz="1800" b="1" dirty="0" smtClean="0"/>
                        <a:t>Requirements for Plug-Ins</a:t>
                      </a:r>
                      <a:endParaRPr lang="en-GB" sz="1800" dirty="0"/>
                    </a:p>
                  </a:txBody>
                  <a:tcPr/>
                </a:tc>
              </a:tr>
            </a:tbl>
          </a:graphicData>
        </a:graphic>
      </p:graphicFrame>
    </p:spTree>
    <p:extLst>
      <p:ext uri="{BB962C8B-B14F-4D97-AF65-F5344CB8AC3E}">
        <p14:creationId xmlns:p14="http://schemas.microsoft.com/office/powerpoint/2010/main" val="28043821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92696"/>
            <a:ext cx="8784976" cy="5400600"/>
          </a:xfrm>
        </p:spPr>
        <p:txBody>
          <a:bodyPr>
            <a:noAutofit/>
          </a:bodyPr>
          <a:lstStyle/>
          <a:p>
            <a:pPr marL="109728" indent="0">
              <a:buNone/>
            </a:pPr>
            <a:r>
              <a:rPr lang="en-GB" sz="1400" b="1" dirty="0"/>
              <a:t>Task 1 – P1.1</a:t>
            </a:r>
            <a:r>
              <a:rPr lang="en-GB" sz="1400" dirty="0"/>
              <a:t> – State and Compare the benefits and limitations of three media creation packages in terms of Media Authoring.</a:t>
            </a:r>
          </a:p>
          <a:p>
            <a:pPr marL="109728" indent="0">
              <a:buNone/>
            </a:pPr>
            <a:r>
              <a:rPr lang="en-GB" sz="1400" b="1" dirty="0" smtClean="0"/>
              <a:t>Task </a:t>
            </a:r>
            <a:r>
              <a:rPr lang="en-GB" sz="1400" b="1" dirty="0"/>
              <a:t>2 – P1.1</a:t>
            </a:r>
            <a:r>
              <a:rPr lang="en-GB" sz="1400" dirty="0"/>
              <a:t> – Using examples from 2 Packages, compare with </a:t>
            </a:r>
            <a:r>
              <a:rPr lang="en-GB" sz="1400" dirty="0" smtClean="0"/>
              <a:t>evidence the </a:t>
            </a:r>
            <a:r>
              <a:rPr lang="en-GB" sz="1400" dirty="0"/>
              <a:t>similarities of function and difference of method in authoring a media product.</a:t>
            </a:r>
          </a:p>
          <a:p>
            <a:pPr marL="109728" indent="0">
              <a:buNone/>
            </a:pPr>
            <a:r>
              <a:rPr lang="en-GB" sz="1400" b="1" dirty="0" smtClean="0"/>
              <a:t>Task </a:t>
            </a:r>
            <a:r>
              <a:rPr lang="en-GB" sz="1400" b="1" dirty="0"/>
              <a:t>3 – P1.2</a:t>
            </a:r>
            <a:r>
              <a:rPr lang="en-GB" sz="1400" dirty="0"/>
              <a:t> – Using examples from a similar project, outline the importance of Pre-Production planning and designs in Media Authoring.</a:t>
            </a:r>
          </a:p>
          <a:p>
            <a:pPr marL="109728" indent="0">
              <a:buNone/>
            </a:pPr>
            <a:r>
              <a:rPr lang="en-GB" sz="1400" b="1" dirty="0" smtClean="0"/>
              <a:t>Task </a:t>
            </a:r>
            <a:r>
              <a:rPr lang="en-GB" sz="1400" b="1" dirty="0"/>
              <a:t>4 – P1.3</a:t>
            </a:r>
            <a:r>
              <a:rPr lang="en-GB" sz="1400" dirty="0"/>
              <a:t> – Using examples from a similar project, outline the importance of the Creation and Implementation stages of a production for a Media Authoring project.</a:t>
            </a:r>
          </a:p>
          <a:p>
            <a:pPr marL="109728" indent="0">
              <a:buNone/>
            </a:pPr>
            <a:r>
              <a:rPr lang="en-GB" sz="1400" b="1" dirty="0" smtClean="0"/>
              <a:t>Task </a:t>
            </a:r>
            <a:r>
              <a:rPr lang="en-GB" sz="1400" b="1" dirty="0"/>
              <a:t>5 – P1.4</a:t>
            </a:r>
            <a:r>
              <a:rPr lang="en-GB" sz="1400" dirty="0"/>
              <a:t> – Using examples from a similar project, outline the importance of the Review and Evaluation stages of a production for a Media Authoring project.</a:t>
            </a:r>
          </a:p>
          <a:p>
            <a:pPr marL="109728" indent="0">
              <a:buNone/>
            </a:pPr>
            <a:r>
              <a:rPr lang="en-GB" sz="1400" b="1" dirty="0" smtClean="0"/>
              <a:t>Task </a:t>
            </a:r>
            <a:r>
              <a:rPr lang="en-GB" sz="1400" b="1" dirty="0"/>
              <a:t>6 – P1.5</a:t>
            </a:r>
            <a:r>
              <a:rPr lang="en-GB" sz="1400" dirty="0"/>
              <a:t> – Using examples from each category, discuss the Purpose, Audience and interactive Expectations within a production for a Media Authoring project.</a:t>
            </a:r>
          </a:p>
          <a:p>
            <a:pPr marL="109728" indent="0">
              <a:buNone/>
            </a:pPr>
            <a:r>
              <a:rPr lang="en-GB" sz="1400" b="1" dirty="0" smtClean="0"/>
              <a:t>Task </a:t>
            </a:r>
            <a:r>
              <a:rPr lang="en-GB" sz="1400" b="1" dirty="0"/>
              <a:t>7 – P1.6</a:t>
            </a:r>
            <a:r>
              <a:rPr lang="en-GB" sz="1400" dirty="0"/>
              <a:t> – Using examples, discuss the hardware limitations and browser issues that need to be considered within a production for a Media Authoring project.</a:t>
            </a:r>
          </a:p>
          <a:p>
            <a:pPr marL="109728" indent="0">
              <a:buNone/>
            </a:pPr>
            <a:r>
              <a:rPr lang="en-GB" sz="1400" b="1" dirty="0" smtClean="0"/>
              <a:t>Task </a:t>
            </a:r>
            <a:r>
              <a:rPr lang="en-GB" sz="1400" b="1" dirty="0"/>
              <a:t>8 – P1.7</a:t>
            </a:r>
            <a:r>
              <a:rPr lang="en-GB" sz="1400" dirty="0"/>
              <a:t> – Using examples, discuss the Multimedia Content expectations that need to be considered within a production for a Media Authoring project.</a:t>
            </a:r>
            <a:endParaRPr lang="en-GB" sz="1600" dirty="0"/>
          </a:p>
          <a:p>
            <a:pPr marL="109728" indent="0">
              <a:buNone/>
            </a:pPr>
            <a:r>
              <a:rPr lang="en-GB" sz="1400" b="1" dirty="0" smtClean="0"/>
              <a:t>Task </a:t>
            </a:r>
            <a:r>
              <a:rPr lang="en-GB" sz="1400" b="1" dirty="0"/>
              <a:t>9 – P1.8</a:t>
            </a:r>
            <a:r>
              <a:rPr lang="en-GB" sz="1400" dirty="0"/>
              <a:t> – Using examples, discuss how interactivity and control systems need to be considered within a production for a Media Authoring project.</a:t>
            </a:r>
          </a:p>
          <a:p>
            <a:pPr marL="109728" indent="0">
              <a:buNone/>
            </a:pPr>
            <a:r>
              <a:rPr lang="en-GB" sz="1400" b="1" dirty="0" smtClean="0"/>
              <a:t>Task </a:t>
            </a:r>
            <a:r>
              <a:rPr lang="en-GB" sz="1400" b="1" dirty="0"/>
              <a:t>10 – M1.1</a:t>
            </a:r>
            <a:r>
              <a:rPr lang="en-GB" sz="1400" dirty="0"/>
              <a:t> – Using examples, discuss how interactivity and control systems need to be considered within a production for a Media Authoring project.</a:t>
            </a:r>
          </a:p>
          <a:p>
            <a:pPr marL="109728" indent="0">
              <a:buNone/>
            </a:pPr>
            <a:r>
              <a:rPr lang="en-GB" sz="1400" b="1" dirty="0" smtClean="0"/>
              <a:t>Task </a:t>
            </a:r>
            <a:r>
              <a:rPr lang="en-GB" sz="1400" b="1" dirty="0"/>
              <a:t>11 – D1.1</a:t>
            </a:r>
            <a:r>
              <a:rPr lang="en-GB" sz="1400" dirty="0"/>
              <a:t> – Using examples, discuss how interactive media benefits the end user within a production for a Media Authoring project.</a:t>
            </a:r>
          </a:p>
          <a:p>
            <a:pPr marL="109728" indent="0">
              <a:buNone/>
            </a:pPr>
            <a:r>
              <a:rPr lang="en-GB" sz="1400" b="1" dirty="0" smtClean="0"/>
              <a:t>Task </a:t>
            </a:r>
            <a:r>
              <a:rPr lang="en-GB" sz="1400" b="1" dirty="0"/>
              <a:t>12 – D1.2</a:t>
            </a:r>
            <a:r>
              <a:rPr lang="en-GB" sz="1400" dirty="0"/>
              <a:t> – Using examples, discuss how interactive media benefits the end user within a production for a Media Authoring project.</a:t>
            </a:r>
            <a:endParaRPr lang="en-GB" sz="1400" dirty="0"/>
          </a:p>
        </p:txBody>
      </p:sp>
      <p:sp>
        <p:nvSpPr>
          <p:cNvPr id="3" name="Title 2"/>
          <p:cNvSpPr>
            <a:spLocks noGrp="1"/>
          </p:cNvSpPr>
          <p:nvPr>
            <p:ph type="title"/>
          </p:nvPr>
        </p:nvSpPr>
        <p:spPr>
          <a:xfrm>
            <a:off x="179512" y="58614"/>
            <a:ext cx="8640960" cy="634082"/>
          </a:xfrm>
        </p:spPr>
        <p:txBody>
          <a:bodyPr>
            <a:normAutofit fontScale="90000"/>
          </a:bodyPr>
          <a:lstStyle/>
          <a:p>
            <a:r>
              <a:rPr lang="en-GB" dirty="0" smtClean="0"/>
              <a:t>Task List</a:t>
            </a: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712968" cy="5400600"/>
          </a:xfrm>
        </p:spPr>
        <p:txBody>
          <a:bodyPr>
            <a:noAutofit/>
          </a:bodyPr>
          <a:lstStyle/>
          <a:p>
            <a:pPr marL="109728" indent="0">
              <a:buNone/>
            </a:pPr>
            <a:r>
              <a:rPr lang="en-GB" sz="1500" b="1" dirty="0" smtClean="0"/>
              <a:t>P1</a:t>
            </a:r>
            <a:r>
              <a:rPr lang="en-GB" sz="1500" dirty="0" smtClean="0"/>
              <a:t> – This could </a:t>
            </a:r>
            <a:r>
              <a:rPr lang="en-GB" sz="1500" dirty="0"/>
              <a:t>be evidenced by the use of a report or presentation delivered to a group that could be supported by tutor observation, or recorded evidence. This should summarise accurately the principles of interactive media authoring with some appropriate use of subject terminology covering: </a:t>
            </a:r>
          </a:p>
          <a:p>
            <a:pPr lvl="1"/>
            <a:r>
              <a:rPr lang="en-GB" sz="1500" dirty="0" smtClean="0"/>
              <a:t>A </a:t>
            </a:r>
            <a:r>
              <a:rPr lang="en-GB" sz="1500" dirty="0"/>
              <a:t>definition of the tools used for interactive media authoring </a:t>
            </a:r>
          </a:p>
          <a:p>
            <a:pPr lvl="1"/>
            <a:r>
              <a:rPr lang="en-GB" sz="1500" dirty="0" smtClean="0"/>
              <a:t>The </a:t>
            </a:r>
            <a:r>
              <a:rPr lang="en-GB" sz="1500" dirty="0"/>
              <a:t>production process </a:t>
            </a:r>
          </a:p>
          <a:p>
            <a:pPr lvl="1"/>
            <a:r>
              <a:rPr lang="en-GB" sz="1500" dirty="0" smtClean="0"/>
              <a:t>Uses </a:t>
            </a:r>
            <a:r>
              <a:rPr lang="en-GB" sz="1500" dirty="0"/>
              <a:t>of interactive media authoring </a:t>
            </a:r>
          </a:p>
          <a:p>
            <a:pPr lvl="1"/>
            <a:r>
              <a:rPr lang="en-GB" sz="1500" dirty="0" smtClean="0"/>
              <a:t>Delivery </a:t>
            </a:r>
            <a:r>
              <a:rPr lang="en-GB" sz="1500" dirty="0"/>
              <a:t>formats of interactive media authoring products </a:t>
            </a:r>
          </a:p>
          <a:p>
            <a:pPr lvl="1"/>
            <a:r>
              <a:rPr lang="en-GB" sz="1500" dirty="0" smtClean="0"/>
              <a:t>Elements </a:t>
            </a:r>
            <a:r>
              <a:rPr lang="en-GB" sz="1500" dirty="0"/>
              <a:t>included and interactivity and control methods. </a:t>
            </a:r>
          </a:p>
          <a:p>
            <a:pPr marL="109728" indent="0">
              <a:buNone/>
            </a:pPr>
            <a:r>
              <a:rPr lang="en-GB" sz="1500" b="1" dirty="0" smtClean="0"/>
              <a:t>M1</a:t>
            </a:r>
            <a:r>
              <a:rPr lang="en-GB" sz="1500" dirty="0" smtClean="0"/>
              <a:t> - Learners </a:t>
            </a:r>
            <a:r>
              <a:rPr lang="en-GB" sz="1500" dirty="0"/>
              <a:t>should compare and contrast at least 4 different interactive media authoring products, from at least two different formats. This may include new/recent products as well as older products. These may have been created for any commercial purpose. Learners must give detailed reviews to include the content of the products, the possible client and user needs, the format it is delivered in, as well as identifying strengths and weaknesses of the programs, and highlighting possible improvements. This could be presented as a report supported with examples or a presentation delivered to a group that may be supported by video evidence. </a:t>
            </a:r>
          </a:p>
          <a:p>
            <a:pPr marL="109728" indent="0">
              <a:buNone/>
            </a:pPr>
            <a:r>
              <a:rPr lang="en-GB" sz="1500" b="1" dirty="0" smtClean="0"/>
              <a:t>D1-</a:t>
            </a:r>
            <a:r>
              <a:rPr lang="en-GB" sz="1500" dirty="0" smtClean="0"/>
              <a:t>  This could </a:t>
            </a:r>
            <a:r>
              <a:rPr lang="en-GB" sz="1500" dirty="0"/>
              <a:t>be evidenced as an extension of P1, learners will explain the benefits and drawbacks of different formats that can be used to deliver interactive media authored products. Each of the listed delivery formats in the teaching content should be covered and appropriate terminology should be used in the explanations. </a:t>
            </a:r>
            <a:endParaRPr lang="en-GB" sz="1500" dirty="0" smtClean="0">
              <a:latin typeface="Arial" pitchFamily="34" charset="0"/>
              <a:cs typeface="Arial" pitchFamily="34" charset="0"/>
            </a:endParaRPr>
          </a:p>
        </p:txBody>
      </p:sp>
      <p:sp>
        <p:nvSpPr>
          <p:cNvPr id="3" name="Title 2"/>
          <p:cNvSpPr>
            <a:spLocks noGrp="1"/>
          </p:cNvSpPr>
          <p:nvPr>
            <p:ph type="title"/>
          </p:nvPr>
        </p:nvSpPr>
        <p:spPr>
          <a:xfrm>
            <a:off x="446856" y="116632"/>
            <a:ext cx="8229600" cy="850106"/>
          </a:xfrm>
        </p:spPr>
        <p:txBody>
          <a:bodyPr/>
          <a:lstStyle/>
          <a:p>
            <a:r>
              <a:rPr lang="en-GB" dirty="0"/>
              <a:t>Assessment Criteria P1, M1, D1 </a:t>
            </a:r>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Criteria</a:t>
            </a:r>
            <a:endParaRPr lang="en-GB" sz="1600" b="1" dirty="0">
              <a:solidFill>
                <a:schemeClr val="tx1"/>
              </a:solidFill>
              <a:latin typeface="Calibri" pitchFamily="34" charset="0"/>
              <a:cs typeface="Calibri" pitchFamily="34" charset="0"/>
            </a:endParaRPr>
          </a:p>
        </p:txBody>
      </p:sp>
      <p:sp>
        <p:nvSpPr>
          <p:cNvPr id="6" name="Round Same Side Corner Rectangle 5">
            <a:hlinkClick r:id="rId4" action="ppaction://hlinksldjump"/>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 action="ppaction://noaction"/>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7"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8"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9"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rId9"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712968" cy="5616623"/>
          </a:xfrm>
        </p:spPr>
        <p:txBody>
          <a:bodyPr>
            <a:normAutofit fontScale="77500" lnSpcReduction="20000"/>
          </a:bodyPr>
          <a:lstStyle/>
          <a:p>
            <a:r>
              <a:rPr lang="en-GB" dirty="0" smtClean="0"/>
              <a:t>This </a:t>
            </a:r>
            <a:r>
              <a:rPr lang="en-GB" dirty="0"/>
              <a:t>could be delivered through tutor led discussions, demonstrations of the products and research exercises. It would be beneficial for learners to have time to use and see examples of work that can be created using various authoring tools. Learners can research the leading manufacturers in the industry and the different delivery formats. Reporting back to the group will help to improve awareness. It would be beneficial for students to discuss as a group what they think the client and user needs were for the products they look at, and whether they have been fully achieved. </a:t>
            </a:r>
          </a:p>
          <a:p>
            <a:r>
              <a:rPr lang="en-GB" dirty="0"/>
              <a:t>Learners should look in more depth at the different formats that interactive media can be implemented and the different uses of the products such as marketing/promotional/ advertisement, entertainment, education/training/ assessment, games/virtual reality/simulation, journalism/ information. Group work could be used to look at these uses and to feedback to a larger group. This group work should also consider the delivery format (i.e. web, multimedia CD/ DVD ROM/Kiosks, Interactive TV, Mobile devices) and the feedback to the rest of the group could include the benefits and drawbacks. </a:t>
            </a:r>
          </a:p>
        </p:txBody>
      </p:sp>
      <p:sp>
        <p:nvSpPr>
          <p:cNvPr id="3" name="Title 2"/>
          <p:cNvSpPr>
            <a:spLocks noGrp="1"/>
          </p:cNvSpPr>
          <p:nvPr>
            <p:ph type="title"/>
          </p:nvPr>
        </p:nvSpPr>
        <p:spPr>
          <a:xfrm>
            <a:off x="230832" y="116632"/>
            <a:ext cx="8733656" cy="792088"/>
          </a:xfrm>
        </p:spPr>
        <p:txBody>
          <a:bodyPr>
            <a:normAutofit/>
          </a:bodyPr>
          <a:lstStyle/>
          <a:p>
            <a:r>
              <a:rPr lang="en-GB" sz="2200" dirty="0"/>
              <a:t>Understand principles of interactive media authoring </a:t>
            </a:r>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 action="ppaction://noaction"/>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7"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8"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9"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rId9"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17425803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712968" cy="5328593"/>
          </a:xfrm>
        </p:spPr>
        <p:txBody>
          <a:bodyPr>
            <a:noAutofit/>
          </a:bodyPr>
          <a:lstStyle/>
          <a:p>
            <a:r>
              <a:rPr lang="en-GB" sz="1700" dirty="0" smtClean="0"/>
              <a:t>When it comes to making an interactive media project, it is important to understand the limitations in terms of ability, function and interactivity the user has at their disposal when it comes to the program they use. Each program we need to look at is designed to make an Interactive Product but if one was so good then there would not be a need for the </a:t>
            </a:r>
            <a:r>
              <a:rPr lang="en-GB" sz="1700" dirty="0"/>
              <a:t>others. </a:t>
            </a:r>
            <a:endParaRPr lang="en-GB" sz="1700" dirty="0" smtClean="0"/>
          </a:p>
          <a:p>
            <a:r>
              <a:rPr lang="en-GB" sz="1700" dirty="0" smtClean="0"/>
              <a:t>Examples of these programs include </a:t>
            </a:r>
            <a:r>
              <a:rPr lang="en-GB" sz="1700" dirty="0"/>
              <a:t>Director, Flash, Dreamweaver, Mediator</a:t>
            </a:r>
            <a:r>
              <a:rPr lang="en-GB" sz="1700" dirty="0" smtClean="0"/>
              <a:t>, and Expression Blend</a:t>
            </a:r>
            <a:r>
              <a:rPr lang="en-GB" sz="1700" dirty="0"/>
              <a:t>.</a:t>
            </a:r>
          </a:p>
          <a:p>
            <a:r>
              <a:rPr lang="en-GB" sz="1700" dirty="0" smtClean="0"/>
              <a:t>Programs are limited by price, interactivity, skill base, learning curve, technical limits and ease of use. For instance Dreamweaver was very interactive with behaviours in version 3 but this was removed in version 4. Flash is very interactive but has a high learning curve. Expression Blend is very powerful but not very user friendly and Mediator is very easy to use but limited in output and features.</a:t>
            </a:r>
          </a:p>
          <a:p>
            <a:pPr marL="109728" indent="0">
              <a:buNone/>
            </a:pPr>
            <a:r>
              <a:rPr lang="en-GB" sz="1700" b="1" dirty="0" smtClean="0"/>
              <a:t>Task 1 – P1.1</a:t>
            </a:r>
            <a:r>
              <a:rPr lang="en-GB" sz="1700" dirty="0" smtClean="0"/>
              <a:t> – State and Compare the benefits and limitations of three media creation packages in terms of Media Authoring.</a:t>
            </a:r>
          </a:p>
        </p:txBody>
      </p:sp>
      <p:sp>
        <p:nvSpPr>
          <p:cNvPr id="3" name="Title 2"/>
          <p:cNvSpPr>
            <a:spLocks noGrp="1"/>
          </p:cNvSpPr>
          <p:nvPr>
            <p:ph type="title"/>
          </p:nvPr>
        </p:nvSpPr>
        <p:spPr>
          <a:xfrm>
            <a:off x="230832" y="116632"/>
            <a:ext cx="8733656" cy="648072"/>
          </a:xfrm>
        </p:spPr>
        <p:txBody>
          <a:bodyPr>
            <a:noAutofit/>
          </a:bodyPr>
          <a:lstStyle/>
          <a:p>
            <a:r>
              <a:rPr lang="en-GB" sz="2000" dirty="0" smtClean="0"/>
              <a:t>LO1 - Understand </a:t>
            </a:r>
            <a:r>
              <a:rPr lang="en-GB" sz="2000" dirty="0"/>
              <a:t>principles of interactive media </a:t>
            </a:r>
            <a:r>
              <a:rPr lang="en-GB" sz="2000" dirty="0" smtClean="0"/>
              <a:t>– Authoring - Tools</a:t>
            </a:r>
            <a:endParaRPr lang="en-GB" sz="2000" dirty="0"/>
          </a:p>
        </p:txBody>
      </p:sp>
      <p:graphicFrame>
        <p:nvGraphicFramePr>
          <p:cNvPr id="4" name="Table 3"/>
          <p:cNvGraphicFramePr>
            <a:graphicFrameLocks noGrp="1"/>
          </p:cNvGraphicFramePr>
          <p:nvPr>
            <p:extLst>
              <p:ext uri="{D42A27DB-BD31-4B8C-83A1-F6EECF244321}">
                <p14:modId xmlns:p14="http://schemas.microsoft.com/office/powerpoint/2010/main" val="1763872209"/>
              </p:ext>
            </p:extLst>
          </p:nvPr>
        </p:nvGraphicFramePr>
        <p:xfrm>
          <a:off x="179510" y="5113992"/>
          <a:ext cx="8784980" cy="1341120"/>
        </p:xfrm>
        <a:graphic>
          <a:graphicData uri="http://schemas.openxmlformats.org/drawingml/2006/table">
            <a:tbl>
              <a:tblPr firstRow="1" bandRow="1">
                <a:tableStyleId>{5C22544A-7EE6-4342-B048-85BDC9FD1C3A}</a:tableStyleId>
              </a:tblPr>
              <a:tblGrid>
                <a:gridCol w="1224138"/>
                <a:gridCol w="1800200"/>
                <a:gridCol w="1584176"/>
                <a:gridCol w="1872208"/>
                <a:gridCol w="2304258"/>
              </a:tblGrid>
              <a:tr h="226824">
                <a:tc>
                  <a:txBody>
                    <a:bodyPr/>
                    <a:lstStyle/>
                    <a:p>
                      <a:endParaRPr lang="en-GB" sz="1600" dirty="0"/>
                    </a:p>
                  </a:txBody>
                  <a:tcPr/>
                </a:tc>
                <a:tc>
                  <a:txBody>
                    <a:bodyPr/>
                    <a:lstStyle/>
                    <a:p>
                      <a:r>
                        <a:rPr lang="en-GB" sz="1200" dirty="0" smtClean="0"/>
                        <a:t>Product Intention</a:t>
                      </a:r>
                      <a:endParaRPr lang="en-GB" sz="1200" dirty="0"/>
                    </a:p>
                  </a:txBody>
                  <a:tcPr/>
                </a:tc>
                <a:tc>
                  <a:txBody>
                    <a:bodyPr/>
                    <a:lstStyle/>
                    <a:p>
                      <a:r>
                        <a:rPr lang="en-GB" sz="1200" dirty="0" smtClean="0"/>
                        <a:t>Authoring Benefits</a:t>
                      </a:r>
                      <a:endParaRPr lang="en-GB" sz="1200" dirty="0"/>
                    </a:p>
                  </a:txBody>
                  <a:tcPr/>
                </a:tc>
                <a:tc>
                  <a:txBody>
                    <a:bodyPr/>
                    <a:lstStyle/>
                    <a:p>
                      <a:r>
                        <a:rPr lang="en-GB" sz="1200" dirty="0" smtClean="0"/>
                        <a:t>Authoring Limitations</a:t>
                      </a:r>
                      <a:endParaRPr lang="en-GB" sz="1200" dirty="0"/>
                    </a:p>
                  </a:txBody>
                  <a:tcPr/>
                </a:tc>
                <a:tc>
                  <a:txBody>
                    <a:bodyPr/>
                    <a:lstStyle/>
                    <a:p>
                      <a:r>
                        <a:rPr lang="en-GB" sz="1200" dirty="0" smtClean="0"/>
                        <a:t>Package Comparisons</a:t>
                      </a:r>
                      <a:endParaRPr lang="en-GB" sz="1200" dirty="0"/>
                    </a:p>
                  </a:txBody>
                  <a:tcPr/>
                </a:tc>
              </a:tr>
              <a:tr h="226824">
                <a:tc>
                  <a:txBody>
                    <a:bodyPr/>
                    <a:lstStyle/>
                    <a:p>
                      <a:r>
                        <a:rPr lang="en-GB" sz="1600" dirty="0" smtClean="0"/>
                        <a:t>Package</a:t>
                      </a:r>
                      <a:r>
                        <a:rPr lang="en-GB" sz="1600" baseline="0" dirty="0" smtClean="0"/>
                        <a:t> 1</a:t>
                      </a:r>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r>
              <a:tr h="226824">
                <a:tc>
                  <a:txBody>
                    <a:bodyPr/>
                    <a:lstStyle/>
                    <a:p>
                      <a:r>
                        <a:rPr lang="en-GB" sz="1600" dirty="0" smtClean="0"/>
                        <a:t>Package</a:t>
                      </a:r>
                      <a:r>
                        <a:rPr lang="en-GB" sz="1600" baseline="0" dirty="0" smtClean="0"/>
                        <a:t> 2</a:t>
                      </a:r>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r>
              <a:tr h="226824">
                <a:tc>
                  <a:txBody>
                    <a:bodyPr/>
                    <a:lstStyle/>
                    <a:p>
                      <a:r>
                        <a:rPr lang="en-GB" sz="1600" dirty="0" smtClean="0"/>
                        <a:t>Package 3</a:t>
                      </a:r>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r>
            </a:tbl>
          </a:graphicData>
        </a:graphic>
      </p:graphicFrame>
    </p:spTree>
    <p:extLst>
      <p:ext uri="{BB962C8B-B14F-4D97-AF65-F5344CB8AC3E}">
        <p14:creationId xmlns:p14="http://schemas.microsoft.com/office/powerpoint/2010/main" val="15583302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00601"/>
          </a:xfrm>
        </p:spPr>
        <p:txBody>
          <a:bodyPr>
            <a:noAutofit/>
          </a:bodyPr>
          <a:lstStyle/>
          <a:p>
            <a:r>
              <a:rPr lang="en-GB" sz="1750" dirty="0" smtClean="0"/>
              <a:t>When it comes to ease of use with such packages a user will settle on one and stick with this decision until a better package replaces it’s functionality. Word Perfect was the standard until Word came along, </a:t>
            </a:r>
            <a:r>
              <a:rPr lang="en-GB" sz="1750" dirty="0" err="1" smtClean="0"/>
              <a:t>Foxbase</a:t>
            </a:r>
            <a:r>
              <a:rPr lang="en-GB" sz="1750" dirty="0" smtClean="0"/>
              <a:t> was replaced by Access, Corel </a:t>
            </a:r>
            <a:r>
              <a:rPr lang="en-GB" sz="1750" dirty="0" err="1" smtClean="0"/>
              <a:t>Photopaint</a:t>
            </a:r>
            <a:r>
              <a:rPr lang="en-GB" sz="1750" dirty="0" smtClean="0"/>
              <a:t> was replaced by Photoshop, Freehand was replaced with Illustrator. Most of these changes happened through acceptance standards rather than an increase of functions.</a:t>
            </a:r>
          </a:p>
          <a:p>
            <a:r>
              <a:rPr lang="en-GB" sz="1750" dirty="0" smtClean="0"/>
              <a:t>For instance, animations can still be made in Powerpoint, timings can be set, transitions, macros, hyperlinks, adding in media content and can be exported as a media authored file. But we would not use it to create a media authored file because it has limits. We would not use Photoshop to make web pages but Photoshop can make them. We would not use excel for relational databases but it can be done and we would not use Word for drawing Charts though word is fine at chart drawing.</a:t>
            </a:r>
          </a:p>
          <a:p>
            <a:pPr marL="109728" indent="0">
              <a:buNone/>
            </a:pPr>
            <a:r>
              <a:rPr lang="en-GB" sz="1750" b="1" dirty="0" smtClean="0"/>
              <a:t>Task 2 – P1.1</a:t>
            </a:r>
            <a:r>
              <a:rPr lang="en-GB" sz="1750" dirty="0" smtClean="0"/>
              <a:t> – Using examples from 2 Packages, compare with evidence the similarities of function and difference of method in authoring a media product.</a:t>
            </a:r>
          </a:p>
          <a:p>
            <a:r>
              <a:rPr lang="en-GB" sz="1750" dirty="0" smtClean="0"/>
              <a:t>For this you will need to find examples of how 2 packages do the same things like </a:t>
            </a:r>
            <a:r>
              <a:rPr lang="en-GB" sz="1750" b="1" dirty="0" smtClean="0"/>
              <a:t>Timelines</a:t>
            </a:r>
            <a:r>
              <a:rPr lang="en-GB" sz="1750" dirty="0" smtClean="0"/>
              <a:t>, </a:t>
            </a:r>
            <a:r>
              <a:rPr lang="en-GB" sz="1750" b="1" dirty="0" smtClean="0"/>
              <a:t>Transitions and Animations</a:t>
            </a:r>
            <a:r>
              <a:rPr lang="en-GB" sz="1750" dirty="0" smtClean="0"/>
              <a:t>, </a:t>
            </a:r>
            <a:r>
              <a:rPr lang="en-GB" sz="1750" b="1" dirty="0" smtClean="0"/>
              <a:t>Events</a:t>
            </a:r>
            <a:r>
              <a:rPr lang="en-GB" sz="1750" dirty="0" smtClean="0"/>
              <a:t>, </a:t>
            </a:r>
            <a:r>
              <a:rPr lang="en-GB" sz="1750" b="1" dirty="0" smtClean="0"/>
              <a:t>Em</a:t>
            </a:r>
            <a:r>
              <a:rPr lang="en-GB" sz="1750" b="1" dirty="0"/>
              <a:t>bed Sounds</a:t>
            </a:r>
            <a:r>
              <a:rPr lang="en-GB" sz="1750" dirty="0"/>
              <a:t>, </a:t>
            </a:r>
            <a:r>
              <a:rPr lang="en-GB" sz="1750" dirty="0" smtClean="0"/>
              <a:t>and </a:t>
            </a:r>
            <a:r>
              <a:rPr lang="en-GB" sz="1750" b="1" dirty="0" smtClean="0"/>
              <a:t>Create Games</a:t>
            </a:r>
            <a:r>
              <a:rPr lang="en-GB" sz="1750" dirty="0" smtClean="0"/>
              <a:t>. Explain the interfaces and method in each of these.</a:t>
            </a:r>
            <a:endParaRPr lang="en-GB" sz="1750" dirty="0" smtClean="0"/>
          </a:p>
        </p:txBody>
      </p:sp>
      <p:sp>
        <p:nvSpPr>
          <p:cNvPr id="3" name="Title 2"/>
          <p:cNvSpPr>
            <a:spLocks noGrp="1"/>
          </p:cNvSpPr>
          <p:nvPr>
            <p:ph type="title"/>
          </p:nvPr>
        </p:nvSpPr>
        <p:spPr>
          <a:xfrm>
            <a:off x="230832" y="116632"/>
            <a:ext cx="8733656" cy="648072"/>
          </a:xfrm>
        </p:spPr>
        <p:txBody>
          <a:bodyPr>
            <a:noAutofit/>
          </a:bodyPr>
          <a:lstStyle/>
          <a:p>
            <a:r>
              <a:rPr lang="en-GB" sz="2000" dirty="0" smtClean="0"/>
              <a:t>LO1 - Understand </a:t>
            </a:r>
            <a:r>
              <a:rPr lang="en-GB" sz="2000" dirty="0"/>
              <a:t>principles of interactive media </a:t>
            </a:r>
            <a:r>
              <a:rPr lang="en-GB" sz="2000" dirty="0" smtClean="0"/>
              <a:t>– Authoring - Tools</a:t>
            </a:r>
            <a:endParaRPr lang="en-GB" sz="2000" dirty="0"/>
          </a:p>
        </p:txBody>
      </p:sp>
    </p:spTree>
    <p:extLst>
      <p:ext uri="{BB962C8B-B14F-4D97-AF65-F5344CB8AC3E}">
        <p14:creationId xmlns:p14="http://schemas.microsoft.com/office/powerpoint/2010/main" val="770974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712968" cy="5472609"/>
          </a:xfrm>
        </p:spPr>
        <p:txBody>
          <a:bodyPr>
            <a:noAutofit/>
          </a:bodyPr>
          <a:lstStyle/>
          <a:p>
            <a:r>
              <a:rPr lang="en-GB" sz="1700" dirty="0" smtClean="0"/>
              <a:t>A project that can be made For all projects there are three stages the designer will go through before sourcing, paying for or making a project. These stages are as important for a project as the booklet or copyright, creating a package that an audience does not want, that does not have what the audience needs or is aimed at the wrong age level.</a:t>
            </a:r>
          </a:p>
          <a:p>
            <a:r>
              <a:rPr lang="en-GB" sz="1700" b="1" dirty="0" smtClean="0"/>
              <a:t>Conceptualisation</a:t>
            </a:r>
            <a:r>
              <a:rPr lang="en-GB" sz="1700" dirty="0" smtClean="0"/>
              <a:t> – This is the first stage in a project when the written materials and client brief outline what is needed in a project. This is where methods like Mood boards can be used. </a:t>
            </a:r>
          </a:p>
          <a:p>
            <a:r>
              <a:rPr lang="en-GB" sz="1700" dirty="0"/>
              <a:t>The first step to producing an effective </a:t>
            </a:r>
            <a:r>
              <a:rPr lang="en-GB" sz="1700" dirty="0" smtClean="0"/>
              <a:t>project </a:t>
            </a:r>
            <a:r>
              <a:rPr lang="en-GB" sz="1700" dirty="0"/>
              <a:t>is to define the purpose. </a:t>
            </a:r>
            <a:r>
              <a:rPr lang="en-GB" sz="1700" dirty="0" smtClean="0"/>
              <a:t>which </a:t>
            </a:r>
            <a:r>
              <a:rPr lang="en-GB" sz="1700" dirty="0"/>
              <a:t>should be a focused vision of what </a:t>
            </a:r>
            <a:r>
              <a:rPr lang="en-GB" sz="1700" dirty="0" smtClean="0"/>
              <a:t>the audience wants the project </a:t>
            </a:r>
            <a:r>
              <a:rPr lang="en-GB" sz="1700" dirty="0"/>
              <a:t>to accomplish. </a:t>
            </a:r>
            <a:r>
              <a:rPr lang="en-GB" sz="1700" dirty="0" smtClean="0"/>
              <a:t>This might include defining </a:t>
            </a:r>
            <a:r>
              <a:rPr lang="en-GB" sz="1700" dirty="0"/>
              <a:t>a purpose statement that will guide the development </a:t>
            </a:r>
            <a:r>
              <a:rPr lang="en-GB" sz="1700" dirty="0" smtClean="0"/>
              <a:t>team, </a:t>
            </a:r>
            <a:r>
              <a:rPr lang="en-GB" sz="1700" dirty="0"/>
              <a:t>defining the audience, developing the strategy, and </a:t>
            </a:r>
            <a:r>
              <a:rPr lang="en-GB" sz="1700" dirty="0" smtClean="0"/>
              <a:t>visualising the end product. This might include:</a:t>
            </a:r>
            <a:endParaRPr lang="en-GB" sz="1700" dirty="0"/>
          </a:p>
          <a:p>
            <a:r>
              <a:rPr lang="en-GB" sz="1700" dirty="0"/>
              <a:t>What is the mission or purpose of the </a:t>
            </a:r>
            <a:r>
              <a:rPr lang="en-GB" sz="1700" dirty="0" smtClean="0"/>
              <a:t>business </a:t>
            </a:r>
            <a:r>
              <a:rPr lang="en-GB" sz="1700" dirty="0"/>
              <a:t>or </a:t>
            </a:r>
            <a:r>
              <a:rPr lang="en-GB" sz="1700" dirty="0" smtClean="0"/>
              <a:t>service?</a:t>
            </a:r>
            <a:endParaRPr lang="en-GB" sz="1700" dirty="0"/>
          </a:p>
          <a:p>
            <a:r>
              <a:rPr lang="en-GB" sz="1700" dirty="0"/>
              <a:t>What are the short- and long-term goals of the </a:t>
            </a:r>
            <a:r>
              <a:rPr lang="en-GB" sz="1700" dirty="0" smtClean="0"/>
              <a:t>product?</a:t>
            </a:r>
            <a:endParaRPr lang="en-GB" sz="1700" dirty="0"/>
          </a:p>
          <a:p>
            <a:r>
              <a:rPr lang="en-GB" sz="1700" dirty="0"/>
              <a:t>Defining a purpose statement </a:t>
            </a:r>
            <a:r>
              <a:rPr lang="en-GB" sz="1700" dirty="0" smtClean="0"/>
              <a:t>that </a:t>
            </a:r>
            <a:r>
              <a:rPr lang="en-GB" sz="1700" dirty="0"/>
              <a:t>will allow </a:t>
            </a:r>
            <a:r>
              <a:rPr lang="en-GB" sz="1700" dirty="0" smtClean="0"/>
              <a:t>the designer </a:t>
            </a:r>
            <a:r>
              <a:rPr lang="en-GB" sz="1700" dirty="0"/>
              <a:t>to </a:t>
            </a:r>
            <a:r>
              <a:rPr lang="en-GB" sz="1700" dirty="0" smtClean="0"/>
              <a:t>plan for </a:t>
            </a:r>
            <a:r>
              <a:rPr lang="en-GB" sz="1700" dirty="0"/>
              <a:t>growth </a:t>
            </a:r>
            <a:r>
              <a:rPr lang="en-GB" sz="1700" dirty="0" smtClean="0"/>
              <a:t>more </a:t>
            </a:r>
            <a:r>
              <a:rPr lang="en-GB" sz="1700" dirty="0"/>
              <a:t>effectively and establish a well-documented </a:t>
            </a:r>
            <a:r>
              <a:rPr lang="en-GB" sz="1700" dirty="0" smtClean="0"/>
              <a:t>idea.</a:t>
            </a:r>
            <a:endParaRPr lang="en-GB" sz="1700" dirty="0"/>
          </a:p>
          <a:p>
            <a:r>
              <a:rPr lang="en-GB" sz="1700" dirty="0" smtClean="0"/>
              <a:t>Develop </a:t>
            </a:r>
            <a:r>
              <a:rPr lang="en-GB" sz="1700" dirty="0"/>
              <a:t>measurable objectives to help track progress and determine the success of the </a:t>
            </a:r>
            <a:r>
              <a:rPr lang="en-GB" sz="1700" dirty="0" smtClean="0"/>
              <a:t>product.</a:t>
            </a:r>
            <a:endParaRPr lang="en-GB" sz="1700" dirty="0"/>
          </a:p>
        </p:txBody>
      </p:sp>
      <p:sp>
        <p:nvSpPr>
          <p:cNvPr id="3" name="Title 2"/>
          <p:cNvSpPr>
            <a:spLocks noGrp="1"/>
          </p:cNvSpPr>
          <p:nvPr>
            <p:ph type="title"/>
          </p:nvPr>
        </p:nvSpPr>
        <p:spPr>
          <a:xfrm>
            <a:off x="230832" y="116632"/>
            <a:ext cx="8733656" cy="648072"/>
          </a:xfrm>
        </p:spPr>
        <p:txBody>
          <a:bodyPr>
            <a:noAutofit/>
          </a:bodyPr>
          <a:lstStyle/>
          <a:p>
            <a:r>
              <a:rPr lang="en-GB" sz="1700" dirty="0" smtClean="0"/>
              <a:t>LO1 - Understand </a:t>
            </a:r>
            <a:r>
              <a:rPr lang="en-GB" sz="1700" dirty="0"/>
              <a:t>principles of interactive media </a:t>
            </a:r>
            <a:r>
              <a:rPr lang="en-GB" sz="1700" dirty="0" smtClean="0"/>
              <a:t>– Authoring – Pre-Production</a:t>
            </a:r>
            <a:endParaRPr lang="en-GB" sz="1700" dirty="0"/>
          </a:p>
        </p:txBody>
      </p:sp>
    </p:spTree>
    <p:extLst>
      <p:ext uri="{BB962C8B-B14F-4D97-AF65-F5344CB8AC3E}">
        <p14:creationId xmlns:p14="http://schemas.microsoft.com/office/powerpoint/2010/main" val="17771448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712968" cy="5112567"/>
          </a:xfrm>
        </p:spPr>
        <p:txBody>
          <a:bodyPr>
            <a:noAutofit/>
          </a:bodyPr>
          <a:lstStyle/>
          <a:p>
            <a:r>
              <a:rPr lang="en-GB" sz="2000" b="1" dirty="0" smtClean="0"/>
              <a:t>P</a:t>
            </a:r>
            <a:r>
              <a:rPr lang="en-GB" sz="2000" b="1" dirty="0" smtClean="0"/>
              <a:t>lanning</a:t>
            </a:r>
            <a:r>
              <a:rPr lang="en-GB" sz="2000" dirty="0" smtClean="0"/>
              <a:t> – The first stage of production where the designer creates plans for the project. Storyboards, mood boards, template sketches, Gantt Charts, Timescales etc</a:t>
            </a:r>
            <a:r>
              <a:rPr lang="en-GB" sz="2000" dirty="0"/>
              <a:t>.</a:t>
            </a:r>
            <a:r>
              <a:rPr lang="en-GB" sz="2000" dirty="0" smtClean="0"/>
              <a:t> these are all tools used as part of the production process. Each of these has a use depending on the process, Mood boards for ideas, Gantt for outlining timescales and deadlines, template sketches for others to follow etc. The amount of planning that happens in a project can be linked to the success of the project. Planning overcomes assumptions.</a:t>
            </a:r>
            <a:endParaRPr lang="en-GB" sz="2000" dirty="0"/>
          </a:p>
          <a:p>
            <a:r>
              <a:rPr lang="en-GB" sz="2000" b="1" dirty="0" smtClean="0"/>
              <a:t>Design</a:t>
            </a:r>
            <a:r>
              <a:rPr lang="en-GB" sz="2000" dirty="0" smtClean="0"/>
              <a:t> </a:t>
            </a:r>
            <a:r>
              <a:rPr lang="en-GB" sz="2000" dirty="0" smtClean="0"/>
              <a:t>– Sketches are the beginning stage of the Design process, these will change throughout a project depending on what happens, on limitations or restrictions on sources etc. Character sketches and storyboards highlight character and movements, outline a story and show intent. </a:t>
            </a:r>
          </a:p>
          <a:p>
            <a:pPr marL="109728" indent="0">
              <a:buNone/>
            </a:pPr>
            <a:r>
              <a:rPr lang="en-GB" sz="2000" b="1" dirty="0"/>
              <a:t>Task </a:t>
            </a:r>
            <a:r>
              <a:rPr lang="en-GB" sz="2000" b="1" dirty="0" smtClean="0"/>
              <a:t>3 </a:t>
            </a:r>
            <a:r>
              <a:rPr lang="en-GB" sz="2000" b="1" dirty="0"/>
              <a:t>– </a:t>
            </a:r>
            <a:r>
              <a:rPr lang="en-GB" sz="2000" b="1" dirty="0" smtClean="0"/>
              <a:t>P1.2</a:t>
            </a:r>
            <a:r>
              <a:rPr lang="en-GB" sz="2000" dirty="0" smtClean="0"/>
              <a:t> </a:t>
            </a:r>
            <a:r>
              <a:rPr lang="en-GB" sz="2000" dirty="0"/>
              <a:t>– Using examples </a:t>
            </a:r>
            <a:r>
              <a:rPr lang="en-GB" sz="2000" dirty="0" smtClean="0"/>
              <a:t>from a similar project, outline the importance of Pre-Production planning and designs in Media Authoring.</a:t>
            </a:r>
            <a:endParaRPr lang="en-GB" sz="2000" dirty="0"/>
          </a:p>
        </p:txBody>
      </p:sp>
      <p:sp>
        <p:nvSpPr>
          <p:cNvPr id="3" name="Title 2"/>
          <p:cNvSpPr>
            <a:spLocks noGrp="1"/>
          </p:cNvSpPr>
          <p:nvPr>
            <p:ph type="title"/>
          </p:nvPr>
        </p:nvSpPr>
        <p:spPr>
          <a:xfrm>
            <a:off x="230832" y="116632"/>
            <a:ext cx="8733656" cy="648072"/>
          </a:xfrm>
        </p:spPr>
        <p:txBody>
          <a:bodyPr>
            <a:noAutofit/>
          </a:bodyPr>
          <a:lstStyle/>
          <a:p>
            <a:r>
              <a:rPr lang="en-GB" sz="1700" dirty="0" smtClean="0"/>
              <a:t>LO1 - Understand </a:t>
            </a:r>
            <a:r>
              <a:rPr lang="en-GB" sz="1700" dirty="0"/>
              <a:t>principles of interactive media </a:t>
            </a:r>
            <a:r>
              <a:rPr lang="en-GB" sz="1700" dirty="0" smtClean="0"/>
              <a:t>– Authoring – Pre-Production</a:t>
            </a:r>
            <a:endParaRPr lang="en-GB" sz="1700" dirty="0"/>
          </a:p>
        </p:txBody>
      </p:sp>
      <p:graphicFrame>
        <p:nvGraphicFramePr>
          <p:cNvPr id="4" name="Table 3"/>
          <p:cNvGraphicFramePr>
            <a:graphicFrameLocks noGrp="1"/>
          </p:cNvGraphicFramePr>
          <p:nvPr>
            <p:extLst>
              <p:ext uri="{D42A27DB-BD31-4B8C-83A1-F6EECF244321}">
                <p14:modId xmlns:p14="http://schemas.microsoft.com/office/powerpoint/2010/main" val="1649998055"/>
              </p:ext>
            </p:extLst>
          </p:nvPr>
        </p:nvGraphicFramePr>
        <p:xfrm>
          <a:off x="395536" y="6159584"/>
          <a:ext cx="8424936" cy="365760"/>
        </p:xfrm>
        <a:graphic>
          <a:graphicData uri="http://schemas.openxmlformats.org/drawingml/2006/table">
            <a:tbl>
              <a:tblPr firstRow="1" bandRow="1">
                <a:tableStyleId>{5C22544A-7EE6-4342-B048-85BDC9FD1C3A}</a:tableStyleId>
              </a:tblPr>
              <a:tblGrid>
                <a:gridCol w="2808312"/>
                <a:gridCol w="2808312"/>
                <a:gridCol w="2808312"/>
              </a:tblGrid>
              <a:tr h="360040">
                <a:tc>
                  <a:txBody>
                    <a:bodyPr/>
                    <a:lstStyle/>
                    <a:p>
                      <a:pPr algn="ctr"/>
                      <a:r>
                        <a:rPr lang="en-GB" dirty="0" smtClean="0"/>
                        <a:t>Conceptualisation</a:t>
                      </a:r>
                      <a:endParaRPr lang="en-GB" dirty="0"/>
                    </a:p>
                  </a:txBody>
                  <a:tcPr/>
                </a:tc>
                <a:tc>
                  <a:txBody>
                    <a:bodyPr/>
                    <a:lstStyle/>
                    <a:p>
                      <a:pPr algn="ctr"/>
                      <a:r>
                        <a:rPr lang="en-GB" dirty="0" smtClean="0"/>
                        <a:t>Planning</a:t>
                      </a:r>
                      <a:endParaRPr lang="en-GB" dirty="0"/>
                    </a:p>
                  </a:txBody>
                  <a:tcPr/>
                </a:tc>
                <a:tc>
                  <a:txBody>
                    <a:bodyPr/>
                    <a:lstStyle/>
                    <a:p>
                      <a:pPr algn="ctr"/>
                      <a:r>
                        <a:rPr lang="en-GB" dirty="0" smtClean="0"/>
                        <a:t>Design</a:t>
                      </a:r>
                      <a:endParaRPr lang="en-GB" dirty="0"/>
                    </a:p>
                  </a:txBody>
                  <a:tcPr/>
                </a:tc>
              </a:tr>
            </a:tbl>
          </a:graphicData>
        </a:graphic>
      </p:graphicFrame>
    </p:spTree>
    <p:extLst>
      <p:ext uri="{BB962C8B-B14F-4D97-AF65-F5344CB8AC3E}">
        <p14:creationId xmlns:p14="http://schemas.microsoft.com/office/powerpoint/2010/main" val="3208565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256584"/>
          </a:xfrm>
        </p:spPr>
        <p:txBody>
          <a:bodyPr>
            <a:noAutofit/>
          </a:bodyPr>
          <a:lstStyle/>
          <a:p>
            <a:r>
              <a:rPr lang="en-GB" sz="1800" b="1" dirty="0" smtClean="0"/>
              <a:t>Creation</a:t>
            </a:r>
            <a:r>
              <a:rPr lang="en-GB" sz="1800" dirty="0" smtClean="0"/>
              <a:t> – The creation stage of a process is usually the longest part and goes hand in hand with alpha and beta testing. For a computer game this can take years, costs 70% of the money, uses the most staff and where most projects can be made or broken. It is also the stage where audience needs change, more things need to be added, interfaces need to be made better, copyright and problems need to be overcome.</a:t>
            </a:r>
            <a:endParaRPr lang="en-GB" sz="1800" dirty="0"/>
          </a:p>
          <a:p>
            <a:r>
              <a:rPr lang="en-GB" sz="1800" b="1" dirty="0" smtClean="0"/>
              <a:t>Implementation</a:t>
            </a:r>
            <a:r>
              <a:rPr lang="en-GB" sz="1800" dirty="0" smtClean="0"/>
              <a:t> </a:t>
            </a:r>
            <a:r>
              <a:rPr lang="en-GB" sz="1800" dirty="0" smtClean="0"/>
              <a:t>– When a project is complete the user needs to use it, the time between completion and sale is determined as implementation. 25% of film production costs are getting it to the cinemas, similarly 30% of computer games costs are spent on marketing. For a media Authored program this is all about getting it noticed, onto the shelf, reviewed, and finally used. At this stage there should have been testing and trials, user versions, beta releases, bug testing, soak testing and market feedback to determine if this is the right product for the market.</a:t>
            </a:r>
          </a:p>
          <a:p>
            <a:pPr marL="109728" indent="0">
              <a:buNone/>
            </a:pPr>
            <a:r>
              <a:rPr lang="en-GB" sz="1800" b="1" dirty="0"/>
              <a:t>Task </a:t>
            </a:r>
            <a:r>
              <a:rPr lang="en-GB" sz="1800" b="1" dirty="0" smtClean="0"/>
              <a:t>4 </a:t>
            </a:r>
            <a:r>
              <a:rPr lang="en-GB" sz="1800" b="1" dirty="0"/>
              <a:t>– </a:t>
            </a:r>
            <a:r>
              <a:rPr lang="en-GB" sz="1800" b="1" dirty="0" smtClean="0"/>
              <a:t>P1.3</a:t>
            </a:r>
            <a:r>
              <a:rPr lang="en-GB" sz="1800" dirty="0" smtClean="0"/>
              <a:t> </a:t>
            </a:r>
            <a:r>
              <a:rPr lang="en-GB" sz="1800" dirty="0"/>
              <a:t>– Using examples from a similar project, outline the importance of </a:t>
            </a:r>
            <a:r>
              <a:rPr lang="en-GB" sz="1800" dirty="0" smtClean="0"/>
              <a:t>the Creation and Implementation stages of a production for a </a:t>
            </a:r>
            <a:r>
              <a:rPr lang="en-GB" sz="1800" dirty="0"/>
              <a:t>Media </a:t>
            </a:r>
            <a:r>
              <a:rPr lang="en-GB" sz="1800" dirty="0" smtClean="0"/>
              <a:t>Authoring project.</a:t>
            </a:r>
            <a:endParaRPr lang="en-GB" sz="1800" dirty="0"/>
          </a:p>
        </p:txBody>
      </p:sp>
      <p:sp>
        <p:nvSpPr>
          <p:cNvPr id="3" name="Title 2"/>
          <p:cNvSpPr>
            <a:spLocks noGrp="1"/>
          </p:cNvSpPr>
          <p:nvPr>
            <p:ph type="title"/>
          </p:nvPr>
        </p:nvSpPr>
        <p:spPr>
          <a:xfrm>
            <a:off x="230832" y="116632"/>
            <a:ext cx="8733656" cy="648072"/>
          </a:xfrm>
        </p:spPr>
        <p:txBody>
          <a:bodyPr>
            <a:noAutofit/>
          </a:bodyPr>
          <a:lstStyle/>
          <a:p>
            <a:r>
              <a:rPr lang="en-GB" sz="1800" dirty="0" smtClean="0"/>
              <a:t>LO1 - Understand </a:t>
            </a:r>
            <a:r>
              <a:rPr lang="en-GB" sz="1800" dirty="0"/>
              <a:t>principles of interactive media </a:t>
            </a:r>
            <a:r>
              <a:rPr lang="en-GB" sz="1800" dirty="0" smtClean="0"/>
              <a:t>– Authoring - Production</a:t>
            </a:r>
            <a:endParaRPr lang="en-GB" sz="1800" dirty="0"/>
          </a:p>
        </p:txBody>
      </p:sp>
    </p:spTree>
    <p:extLst>
      <p:ext uri="{BB962C8B-B14F-4D97-AF65-F5344CB8AC3E}">
        <p14:creationId xmlns:p14="http://schemas.microsoft.com/office/powerpoint/2010/main" val="130049423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6810</TotalTime>
  <Words>5259</Words>
  <Application>Microsoft Office PowerPoint</Application>
  <PresentationFormat>On-screen Show (4:3)</PresentationFormat>
  <Paragraphs>221</Paragraphs>
  <Slides>22</Slides>
  <Notes>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Concourse</vt:lpstr>
      <vt:lpstr>Unit 17</vt:lpstr>
      <vt:lpstr>LO1 - Assessment Criteria</vt:lpstr>
      <vt:lpstr>Assessment Criteria P1, M1, D1 </vt:lpstr>
      <vt:lpstr>Understand principles of interactive media authoring </vt:lpstr>
      <vt:lpstr>LO1 - Understand principles of interactive media – Authoring - Tools</vt:lpstr>
      <vt:lpstr>LO1 - Understand principles of interactive media – Authoring - Tools</vt:lpstr>
      <vt:lpstr>LO1 - Understand principles of interactive media – Authoring – Pre-Production</vt:lpstr>
      <vt:lpstr>LO1 - Understand principles of interactive media – Authoring – Pre-Production</vt:lpstr>
      <vt:lpstr>LO1 - Understand principles of interactive media – Authoring - Production</vt:lpstr>
      <vt:lpstr>LO1 - Understand principles of interactive media – Authoring – Post Production</vt:lpstr>
      <vt:lpstr>LO1 - Understand principles of interactive media - Purpose</vt:lpstr>
      <vt:lpstr>LO1 - Understand principles of interactive media – Delivery Format</vt:lpstr>
      <vt:lpstr>LO1 - Understand principles of interactive media – Delivery Format</vt:lpstr>
      <vt:lpstr>LO1 - Understand principles of interactive media - Components</vt:lpstr>
      <vt:lpstr>LO1 - Understand principles of interactive media - Interactivity and control</vt:lpstr>
      <vt:lpstr>LO1 - Understand principles of interactive media - Interactivity and control</vt:lpstr>
      <vt:lpstr>LO1 - Understand principles of interactive media - Comparisons</vt:lpstr>
      <vt:lpstr>LO1 - Understand principles of interactive media - Benefits</vt:lpstr>
      <vt:lpstr>LO1 - Understand principles of interactive media - Benefits</vt:lpstr>
      <vt:lpstr>LO1 - Understand principles of interactive media - Limitations</vt:lpstr>
      <vt:lpstr>LO1 - Understand principles of interactive media - Limitations</vt:lpstr>
      <vt:lpstr>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150</cp:revision>
  <dcterms:created xsi:type="dcterms:W3CDTF">2010-12-28T13:51:34Z</dcterms:created>
  <dcterms:modified xsi:type="dcterms:W3CDTF">2014-05-27T09:43:54Z</dcterms:modified>
</cp:coreProperties>
</file>